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1" r:id="rId3"/>
    <p:sldId id="262" r:id="rId4"/>
    <p:sldId id="273" r:id="rId5"/>
    <p:sldId id="274" r:id="rId6"/>
    <p:sldId id="293" r:id="rId7"/>
    <p:sldId id="275" r:id="rId8"/>
    <p:sldId id="277" r:id="rId9"/>
    <p:sldId id="279" r:id="rId10"/>
    <p:sldId id="294" r:id="rId11"/>
    <p:sldId id="280" r:id="rId12"/>
    <p:sldId id="295" r:id="rId13"/>
    <p:sldId id="281" r:id="rId14"/>
    <p:sldId id="282" r:id="rId15"/>
    <p:sldId id="285" r:id="rId16"/>
    <p:sldId id="286" r:id="rId17"/>
    <p:sldId id="288" r:id="rId18"/>
    <p:sldId id="291" r:id="rId19"/>
    <p:sldId id="296" r:id="rId20"/>
    <p:sldId id="289" r:id="rId21"/>
    <p:sldId id="290" r:id="rId22"/>
    <p:sldId id="283" r:id="rId23"/>
    <p:sldId id="284"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9"/>
    <p:restoredTop sz="94312"/>
  </p:normalViewPr>
  <p:slideViewPr>
    <p:cSldViewPr snapToGrid="0" snapToObjects="1">
      <p:cViewPr varScale="1">
        <p:scale>
          <a:sx n="87" d="100"/>
          <a:sy n="87" d="100"/>
        </p:scale>
        <p:origin x="5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11653A-BBB2-9945-8CEA-832381B68ED4}" type="datetimeFigureOut">
              <a:rPr lang="en-US" smtClean="0"/>
              <a:t>6/24/23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22C7B-C027-754B-872B-6CD1ADC423E2}" type="slidenum">
              <a:rPr lang="en-US" smtClean="0"/>
              <a:t>‹#›</a:t>
            </a:fld>
            <a:endParaRPr lang="en-US"/>
          </a:p>
        </p:txBody>
      </p:sp>
    </p:spTree>
    <p:extLst>
      <p:ext uri="{BB962C8B-B14F-4D97-AF65-F5344CB8AC3E}">
        <p14:creationId xmlns:p14="http://schemas.microsoft.com/office/powerpoint/2010/main" val="1343193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5</a:t>
            </a:fld>
            <a:endParaRPr lang="en-US"/>
          </a:p>
        </p:txBody>
      </p:sp>
    </p:spTree>
    <p:extLst>
      <p:ext uri="{BB962C8B-B14F-4D97-AF65-F5344CB8AC3E}">
        <p14:creationId xmlns:p14="http://schemas.microsoft.com/office/powerpoint/2010/main" val="369808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15</a:t>
            </a:fld>
            <a:endParaRPr lang="en-US"/>
          </a:p>
        </p:txBody>
      </p:sp>
    </p:spTree>
    <p:extLst>
      <p:ext uri="{BB962C8B-B14F-4D97-AF65-F5344CB8AC3E}">
        <p14:creationId xmlns:p14="http://schemas.microsoft.com/office/powerpoint/2010/main" val="3199400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16</a:t>
            </a:fld>
            <a:endParaRPr lang="en-US"/>
          </a:p>
        </p:txBody>
      </p:sp>
    </p:spTree>
    <p:extLst>
      <p:ext uri="{BB962C8B-B14F-4D97-AF65-F5344CB8AC3E}">
        <p14:creationId xmlns:p14="http://schemas.microsoft.com/office/powerpoint/2010/main" val="3851713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17</a:t>
            </a:fld>
            <a:endParaRPr lang="en-US"/>
          </a:p>
        </p:txBody>
      </p:sp>
    </p:spTree>
    <p:extLst>
      <p:ext uri="{BB962C8B-B14F-4D97-AF65-F5344CB8AC3E}">
        <p14:creationId xmlns:p14="http://schemas.microsoft.com/office/powerpoint/2010/main" val="2208359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18</a:t>
            </a:fld>
            <a:endParaRPr lang="en-US"/>
          </a:p>
        </p:txBody>
      </p:sp>
    </p:spTree>
    <p:extLst>
      <p:ext uri="{BB962C8B-B14F-4D97-AF65-F5344CB8AC3E}">
        <p14:creationId xmlns:p14="http://schemas.microsoft.com/office/powerpoint/2010/main" val="50671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19</a:t>
            </a:fld>
            <a:endParaRPr lang="en-US"/>
          </a:p>
        </p:txBody>
      </p:sp>
    </p:spTree>
    <p:extLst>
      <p:ext uri="{BB962C8B-B14F-4D97-AF65-F5344CB8AC3E}">
        <p14:creationId xmlns:p14="http://schemas.microsoft.com/office/powerpoint/2010/main" val="2655920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20</a:t>
            </a:fld>
            <a:endParaRPr lang="en-US"/>
          </a:p>
        </p:txBody>
      </p:sp>
    </p:spTree>
    <p:extLst>
      <p:ext uri="{BB962C8B-B14F-4D97-AF65-F5344CB8AC3E}">
        <p14:creationId xmlns:p14="http://schemas.microsoft.com/office/powerpoint/2010/main" val="919933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21</a:t>
            </a:fld>
            <a:endParaRPr lang="en-US"/>
          </a:p>
        </p:txBody>
      </p:sp>
    </p:spTree>
    <p:extLst>
      <p:ext uri="{BB962C8B-B14F-4D97-AF65-F5344CB8AC3E}">
        <p14:creationId xmlns:p14="http://schemas.microsoft.com/office/powerpoint/2010/main" val="287380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23</a:t>
            </a:fld>
            <a:endParaRPr lang="en-US"/>
          </a:p>
        </p:txBody>
      </p:sp>
    </p:spTree>
    <p:extLst>
      <p:ext uri="{BB962C8B-B14F-4D97-AF65-F5344CB8AC3E}">
        <p14:creationId xmlns:p14="http://schemas.microsoft.com/office/powerpoint/2010/main" val="138947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24</a:t>
            </a:fld>
            <a:endParaRPr lang="en-US"/>
          </a:p>
        </p:txBody>
      </p:sp>
    </p:spTree>
    <p:extLst>
      <p:ext uri="{BB962C8B-B14F-4D97-AF65-F5344CB8AC3E}">
        <p14:creationId xmlns:p14="http://schemas.microsoft.com/office/powerpoint/2010/main" val="366533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6</a:t>
            </a:fld>
            <a:endParaRPr lang="en-US"/>
          </a:p>
        </p:txBody>
      </p:sp>
    </p:spTree>
    <p:extLst>
      <p:ext uri="{BB962C8B-B14F-4D97-AF65-F5344CB8AC3E}">
        <p14:creationId xmlns:p14="http://schemas.microsoft.com/office/powerpoint/2010/main" val="1879996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7</a:t>
            </a:fld>
            <a:endParaRPr lang="en-US"/>
          </a:p>
        </p:txBody>
      </p:sp>
    </p:spTree>
    <p:extLst>
      <p:ext uri="{BB962C8B-B14F-4D97-AF65-F5344CB8AC3E}">
        <p14:creationId xmlns:p14="http://schemas.microsoft.com/office/powerpoint/2010/main" val="59672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8</a:t>
            </a:fld>
            <a:endParaRPr lang="en-US"/>
          </a:p>
        </p:txBody>
      </p:sp>
    </p:spTree>
    <p:extLst>
      <p:ext uri="{BB962C8B-B14F-4D97-AF65-F5344CB8AC3E}">
        <p14:creationId xmlns:p14="http://schemas.microsoft.com/office/powerpoint/2010/main" val="2477846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9</a:t>
            </a:fld>
            <a:endParaRPr lang="en-US"/>
          </a:p>
        </p:txBody>
      </p:sp>
    </p:spTree>
    <p:extLst>
      <p:ext uri="{BB962C8B-B14F-4D97-AF65-F5344CB8AC3E}">
        <p14:creationId xmlns:p14="http://schemas.microsoft.com/office/powerpoint/2010/main" val="2458148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10</a:t>
            </a:fld>
            <a:endParaRPr lang="en-US"/>
          </a:p>
        </p:txBody>
      </p:sp>
    </p:spTree>
    <p:extLst>
      <p:ext uri="{BB962C8B-B14F-4D97-AF65-F5344CB8AC3E}">
        <p14:creationId xmlns:p14="http://schemas.microsoft.com/office/powerpoint/2010/main" val="1701587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11</a:t>
            </a:fld>
            <a:endParaRPr lang="en-US"/>
          </a:p>
        </p:txBody>
      </p:sp>
    </p:spTree>
    <p:extLst>
      <p:ext uri="{BB962C8B-B14F-4D97-AF65-F5344CB8AC3E}">
        <p14:creationId xmlns:p14="http://schemas.microsoft.com/office/powerpoint/2010/main" val="221566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12</a:t>
            </a:fld>
            <a:endParaRPr lang="en-US"/>
          </a:p>
        </p:txBody>
      </p:sp>
    </p:spTree>
    <p:extLst>
      <p:ext uri="{BB962C8B-B14F-4D97-AF65-F5344CB8AC3E}">
        <p14:creationId xmlns:p14="http://schemas.microsoft.com/office/powerpoint/2010/main" val="379837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22C7B-C027-754B-872B-6CD1ADC423E2}" type="slidenum">
              <a:rPr lang="en-US" smtClean="0"/>
              <a:t>14</a:t>
            </a:fld>
            <a:endParaRPr lang="en-US"/>
          </a:p>
        </p:txBody>
      </p:sp>
    </p:spTree>
    <p:extLst>
      <p:ext uri="{BB962C8B-B14F-4D97-AF65-F5344CB8AC3E}">
        <p14:creationId xmlns:p14="http://schemas.microsoft.com/office/powerpoint/2010/main" val="2261272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93D0-8709-1C40-94AD-F45E58B9E0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15086-9C8E-CD46-AB28-A3616B0542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0A397C-1D13-4745-81A8-CB9E5DF893AA}"/>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5" name="Footer Placeholder 4">
            <a:extLst>
              <a:ext uri="{FF2B5EF4-FFF2-40B4-BE49-F238E27FC236}">
                <a16:creationId xmlns:a16="http://schemas.microsoft.com/office/drawing/2014/main" id="{FAECCFC7-EF03-B640-BA0A-330D255C4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86340-B148-7D4B-AA08-1E980557DC3A}"/>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687099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41B5-2EB0-A343-AA8E-49CC540E9F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DB983-CFB2-D048-913C-C3B51C46E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B82A8-9D1A-2D48-AA2B-025AB5BBAF93}"/>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5" name="Footer Placeholder 4">
            <a:extLst>
              <a:ext uri="{FF2B5EF4-FFF2-40B4-BE49-F238E27FC236}">
                <a16:creationId xmlns:a16="http://schemas.microsoft.com/office/drawing/2014/main" id="{B8DEC10F-782B-0E4D-A9C6-42D559553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585C5-A30E-E741-B7DF-816B29F48D7A}"/>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152899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822146-8B3A-A449-AA47-B88B443651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47A54C-56A5-F34A-AD22-1FBBB3BB16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B8E3E-0D9E-5D42-B2F3-BEEE3853B163}"/>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5" name="Footer Placeholder 4">
            <a:extLst>
              <a:ext uri="{FF2B5EF4-FFF2-40B4-BE49-F238E27FC236}">
                <a16:creationId xmlns:a16="http://schemas.microsoft.com/office/drawing/2014/main" id="{29995FFB-0151-6747-986B-3687B651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BFAF9-B20A-E746-818C-55CAB071953D}"/>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3070477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D39E-6167-E944-B252-A2F79E9249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C889B1-FAA0-0841-BB6D-FE8910110A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FAA08-DC10-1A43-9739-33C367294400}"/>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5" name="Footer Placeholder 4">
            <a:extLst>
              <a:ext uri="{FF2B5EF4-FFF2-40B4-BE49-F238E27FC236}">
                <a16:creationId xmlns:a16="http://schemas.microsoft.com/office/drawing/2014/main" id="{5D96614F-0154-B44F-87D3-F8A4252E5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C1F2C-195F-4C44-975D-2CBA3E7DEC98}"/>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3138714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C7A6-9EA0-B846-8235-77FC556BC0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527539-9208-204E-9A23-2F0FAB5DF5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B84F22-5929-4E43-A327-ADCFF181856C}"/>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5" name="Footer Placeholder 4">
            <a:extLst>
              <a:ext uri="{FF2B5EF4-FFF2-40B4-BE49-F238E27FC236}">
                <a16:creationId xmlns:a16="http://schemas.microsoft.com/office/drawing/2014/main" id="{4C54EF0E-9F40-8E43-A571-75D2544F8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08C53-20C5-B546-AE65-58A2E85F93A2}"/>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4066938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C3D4-A2B3-0B4A-8DCB-92E6D7956C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294B72-6A48-E34A-9C28-B82B43EB4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377519-0897-3340-9B85-CEE8C99B71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DBF31C-C0BA-9240-9335-7F06A79C31AD}"/>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6" name="Footer Placeholder 5">
            <a:extLst>
              <a:ext uri="{FF2B5EF4-FFF2-40B4-BE49-F238E27FC236}">
                <a16:creationId xmlns:a16="http://schemas.microsoft.com/office/drawing/2014/main" id="{D935E579-8FB2-D244-82D6-2D1AFF28F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27FE2-8436-034F-B9B6-84D3A52D0A28}"/>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194527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E792-9D20-AF46-931A-FC053A102E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7E27F1-8F3B-554E-8DD3-E0A9DB2C2F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C8B9A2-0340-0E4E-A3B3-A30E342843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EB8A74-50CD-A840-AE73-40D7FF4A49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A50D6B-9161-0E49-887F-9E5EBB07DA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7A6D9F-E2A4-0544-835D-D93928CDA6A9}"/>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8" name="Footer Placeholder 7">
            <a:extLst>
              <a:ext uri="{FF2B5EF4-FFF2-40B4-BE49-F238E27FC236}">
                <a16:creationId xmlns:a16="http://schemas.microsoft.com/office/drawing/2014/main" id="{03DD1522-2076-994A-99AC-4D5BD20034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6B61D-C087-304A-854D-E18B5B84FA0F}"/>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4208248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471F-C402-664F-8F6A-3A82CFB3F7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727DD-65F1-F04F-A74F-459B069B1AF3}"/>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4" name="Footer Placeholder 3">
            <a:extLst>
              <a:ext uri="{FF2B5EF4-FFF2-40B4-BE49-F238E27FC236}">
                <a16:creationId xmlns:a16="http://schemas.microsoft.com/office/drawing/2014/main" id="{019D8A96-B0D9-554A-9AC1-DE51929177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9B9802-9571-B042-8CA5-400D3AF10D83}"/>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424146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5A0A99-DD26-F841-AF0E-BF57BFD374EA}"/>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3" name="Footer Placeholder 2">
            <a:extLst>
              <a:ext uri="{FF2B5EF4-FFF2-40B4-BE49-F238E27FC236}">
                <a16:creationId xmlns:a16="http://schemas.microsoft.com/office/drawing/2014/main" id="{EBFB2637-8C57-C041-8FF2-0D6BD5D933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6B0D7F-0CA1-A74A-B374-DF21280E83E9}"/>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365131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0106-13BB-EE41-9C41-EBD500C18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A7BA75-0F19-C140-A523-CD463956B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396771-1F7D-EE49-BA96-6BB3FCC43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8FD93A-31BD-D642-AD18-D357FF2BF0DB}"/>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6" name="Footer Placeholder 5">
            <a:extLst>
              <a:ext uri="{FF2B5EF4-FFF2-40B4-BE49-F238E27FC236}">
                <a16:creationId xmlns:a16="http://schemas.microsoft.com/office/drawing/2014/main" id="{D3911805-77D8-8045-B16D-AAEE1DD1BF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1D0EB-C717-6C4A-9529-229EA775C2FA}"/>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581823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939C-B50E-0E47-865F-398ECCBF2C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382C30-52B3-8749-A39F-2F7840353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A14EB6-A403-8046-83E4-E904A5D31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64B2C7-AF74-694A-93CA-A1955E230FC0}"/>
              </a:ext>
            </a:extLst>
          </p:cNvPr>
          <p:cNvSpPr>
            <a:spLocks noGrp="1"/>
          </p:cNvSpPr>
          <p:nvPr>
            <p:ph type="dt" sz="half" idx="10"/>
          </p:nvPr>
        </p:nvSpPr>
        <p:spPr/>
        <p:txBody>
          <a:bodyPr/>
          <a:lstStyle/>
          <a:p>
            <a:fld id="{26B19793-3C6F-8049-9B53-D382DBC26933}" type="datetimeFigureOut">
              <a:rPr lang="en-US" smtClean="0"/>
              <a:t>6/24/23</a:t>
            </a:fld>
            <a:endParaRPr lang="en-US"/>
          </a:p>
        </p:txBody>
      </p:sp>
      <p:sp>
        <p:nvSpPr>
          <p:cNvPr id="6" name="Footer Placeholder 5">
            <a:extLst>
              <a:ext uri="{FF2B5EF4-FFF2-40B4-BE49-F238E27FC236}">
                <a16:creationId xmlns:a16="http://schemas.microsoft.com/office/drawing/2014/main" id="{BA2A3E6F-94E4-DF44-8DD1-1E694402DB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46FE79-6F1B-8448-972B-8EB8DED1DEBE}"/>
              </a:ext>
            </a:extLst>
          </p:cNvPr>
          <p:cNvSpPr>
            <a:spLocks noGrp="1"/>
          </p:cNvSpPr>
          <p:nvPr>
            <p:ph type="sldNum" sz="quarter" idx="12"/>
          </p:nvPr>
        </p:nvSpPr>
        <p:spPr/>
        <p:txBody>
          <a:bodyPr/>
          <a:lstStyle/>
          <a:p>
            <a:fld id="{76B096BD-A6AB-9C4F-86A5-741B393031B6}" type="slidenum">
              <a:rPr lang="en-US" smtClean="0"/>
              <a:t>‹#›</a:t>
            </a:fld>
            <a:endParaRPr lang="en-US"/>
          </a:p>
        </p:txBody>
      </p:sp>
    </p:spTree>
    <p:extLst>
      <p:ext uri="{BB962C8B-B14F-4D97-AF65-F5344CB8AC3E}">
        <p14:creationId xmlns:p14="http://schemas.microsoft.com/office/powerpoint/2010/main" val="1087991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2081EE-9ECF-EC43-B176-B8B81556CE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702AD-7685-C24E-AB8E-32E149CF3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9BD23-A171-D646-8457-177A47AABE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19793-3C6F-8049-9B53-D382DBC26933}" type="datetimeFigureOut">
              <a:rPr lang="en-US" smtClean="0"/>
              <a:t>6/24/23</a:t>
            </a:fld>
            <a:endParaRPr lang="en-US"/>
          </a:p>
        </p:txBody>
      </p:sp>
      <p:sp>
        <p:nvSpPr>
          <p:cNvPr id="5" name="Footer Placeholder 4">
            <a:extLst>
              <a:ext uri="{FF2B5EF4-FFF2-40B4-BE49-F238E27FC236}">
                <a16:creationId xmlns:a16="http://schemas.microsoft.com/office/drawing/2014/main" id="{15E51ABB-300E-C549-A5B5-145816DA63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3D9219-B278-A94D-A851-D9653F149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096BD-A6AB-9C4F-86A5-741B393031B6}" type="slidenum">
              <a:rPr lang="en-US" smtClean="0"/>
              <a:t>‹#›</a:t>
            </a:fld>
            <a:endParaRPr lang="en-US"/>
          </a:p>
        </p:txBody>
      </p:sp>
    </p:spTree>
    <p:extLst>
      <p:ext uri="{BB962C8B-B14F-4D97-AF65-F5344CB8AC3E}">
        <p14:creationId xmlns:p14="http://schemas.microsoft.com/office/powerpoint/2010/main" val="3332137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F7E0-A78D-2C4F-B4C6-91B67D409936}"/>
              </a:ext>
            </a:extLst>
          </p:cNvPr>
          <p:cNvSpPr>
            <a:spLocks noGrp="1"/>
          </p:cNvSpPr>
          <p:nvPr>
            <p:ph type="ctrTitle"/>
          </p:nvPr>
        </p:nvSpPr>
        <p:spPr/>
        <p:txBody>
          <a:bodyPr/>
          <a:lstStyle/>
          <a:p>
            <a:r>
              <a:rPr lang="en-US" dirty="0">
                <a:latin typeface="Trebuchet MS" panose="020B0703020202090204" pitchFamily="34" charset="0"/>
              </a:rPr>
              <a:t>Assignment Submission: </a:t>
            </a:r>
            <a:br>
              <a:rPr lang="en-US" dirty="0">
                <a:latin typeface="Trebuchet MS" panose="020B0703020202090204" pitchFamily="34" charset="0"/>
              </a:rPr>
            </a:br>
            <a:endParaRPr lang="en-US" sz="3600" dirty="0">
              <a:latin typeface="Trebuchet MS" panose="020B0703020202090204" pitchFamily="34" charset="0"/>
            </a:endParaRPr>
          </a:p>
        </p:txBody>
      </p:sp>
      <p:sp>
        <p:nvSpPr>
          <p:cNvPr id="3" name="Subtitle 2">
            <a:extLst>
              <a:ext uri="{FF2B5EF4-FFF2-40B4-BE49-F238E27FC236}">
                <a16:creationId xmlns:a16="http://schemas.microsoft.com/office/drawing/2014/main" id="{4C687E4A-B8FB-624D-AD07-3931F3C49122}"/>
              </a:ext>
            </a:extLst>
          </p:cNvPr>
          <p:cNvSpPr>
            <a:spLocks noGrp="1"/>
          </p:cNvSpPr>
          <p:nvPr>
            <p:ph type="subTitle" idx="1"/>
          </p:nvPr>
        </p:nvSpPr>
        <p:spPr/>
        <p:txBody>
          <a:bodyPr/>
          <a:lstStyle/>
          <a:p>
            <a:r>
              <a:rPr lang="en-US" sz="1800" dirty="0"/>
              <a:t>AHFAAZ KHAN</a:t>
            </a:r>
          </a:p>
          <a:p>
            <a:r>
              <a:rPr lang="en-US" sz="1800" dirty="0"/>
              <a:t>25/06/23</a:t>
            </a:r>
          </a:p>
          <a:p>
            <a:endParaRPr lang="en-US" dirty="0"/>
          </a:p>
        </p:txBody>
      </p:sp>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79010"/>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3490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2972865" cy="584775"/>
          </a:xfrm>
          <a:prstGeom prst="rect">
            <a:avLst/>
          </a:prstGeom>
          <a:noFill/>
        </p:spPr>
        <p:txBody>
          <a:bodyPr wrap="none" rtlCol="0">
            <a:spAutoFit/>
          </a:bodyPr>
          <a:lstStyle/>
          <a:p>
            <a:r>
              <a:rPr lang="en-US" sz="3200" dirty="0"/>
              <a:t>Cluster Selection</a:t>
            </a:r>
          </a:p>
        </p:txBody>
      </p:sp>
      <p:pic>
        <p:nvPicPr>
          <p:cNvPr id="4" name="Picture 3">
            <a:extLst>
              <a:ext uri="{FF2B5EF4-FFF2-40B4-BE49-F238E27FC236}">
                <a16:creationId xmlns:a16="http://schemas.microsoft.com/office/drawing/2014/main" id="{E65D77A3-61A2-62DB-5925-CA241497C519}"/>
              </a:ext>
            </a:extLst>
          </p:cNvPr>
          <p:cNvPicPr>
            <a:picLocks noChangeAspect="1"/>
          </p:cNvPicPr>
          <p:nvPr/>
        </p:nvPicPr>
        <p:blipFill>
          <a:blip r:embed="rId3"/>
          <a:stretch>
            <a:fillRect/>
          </a:stretch>
        </p:blipFill>
        <p:spPr>
          <a:xfrm>
            <a:off x="277966" y="867082"/>
            <a:ext cx="7683500" cy="5448300"/>
          </a:xfrm>
          <a:prstGeom prst="rect">
            <a:avLst/>
          </a:prstGeom>
        </p:spPr>
      </p:pic>
      <p:cxnSp>
        <p:nvCxnSpPr>
          <p:cNvPr id="7" name="Straight Connector 6">
            <a:extLst>
              <a:ext uri="{FF2B5EF4-FFF2-40B4-BE49-F238E27FC236}">
                <a16:creationId xmlns:a16="http://schemas.microsoft.com/office/drawing/2014/main" id="{FD97E1DA-137A-C68F-5D72-43B1E54AB433}"/>
              </a:ext>
            </a:extLst>
          </p:cNvPr>
          <p:cNvCxnSpPr>
            <a:cxnSpLocks/>
          </p:cNvCxnSpPr>
          <p:nvPr/>
        </p:nvCxnSpPr>
        <p:spPr>
          <a:xfrm>
            <a:off x="3126658" y="4896465"/>
            <a:ext cx="0" cy="870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C81E837-EA4E-B7F4-60AB-B7D5490E23E4}"/>
              </a:ext>
            </a:extLst>
          </p:cNvPr>
          <p:cNvCxnSpPr>
            <a:cxnSpLocks/>
          </p:cNvCxnSpPr>
          <p:nvPr/>
        </p:nvCxnSpPr>
        <p:spPr>
          <a:xfrm>
            <a:off x="4075471" y="5211093"/>
            <a:ext cx="0" cy="4680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590F99-E574-E8AD-BE30-72A9BD6C6918}"/>
              </a:ext>
            </a:extLst>
          </p:cNvPr>
          <p:cNvSpPr txBox="1"/>
          <p:nvPr/>
        </p:nvSpPr>
        <p:spPr>
          <a:xfrm>
            <a:off x="3126658" y="3268066"/>
            <a:ext cx="4262279"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clustering can be done by selecting 6,7,8 and 9 clusters</a:t>
            </a:r>
          </a:p>
          <a:p>
            <a:pPr marL="285750" indent="-285750">
              <a:buFont typeface="Arial" panose="020B0604020202020204" pitchFamily="34" charset="0"/>
              <a:buChar char="•"/>
            </a:pPr>
            <a:r>
              <a:rPr lang="en-US" sz="1600" dirty="0"/>
              <a:t>A good practice is to start on the higher side and validate the results with the stakeholders</a:t>
            </a:r>
          </a:p>
          <a:p>
            <a:pPr marL="285750" indent="-285750">
              <a:buFont typeface="Arial" panose="020B0604020202020204" pitchFamily="34" charset="0"/>
              <a:buChar char="•"/>
            </a:pPr>
            <a:r>
              <a:rPr lang="en-US" sz="1600" dirty="0"/>
              <a:t>Adjustments can be done based on the discussion </a:t>
            </a:r>
          </a:p>
        </p:txBody>
      </p:sp>
    </p:spTree>
    <p:extLst>
      <p:ext uri="{BB962C8B-B14F-4D97-AF65-F5344CB8AC3E}">
        <p14:creationId xmlns:p14="http://schemas.microsoft.com/office/powerpoint/2010/main" val="242342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3529941" cy="584775"/>
          </a:xfrm>
          <a:prstGeom prst="rect">
            <a:avLst/>
          </a:prstGeom>
          <a:noFill/>
        </p:spPr>
        <p:txBody>
          <a:bodyPr wrap="none" rtlCol="0">
            <a:spAutoFit/>
          </a:bodyPr>
          <a:lstStyle/>
          <a:p>
            <a:r>
              <a:rPr lang="en-US" sz="3200" dirty="0" err="1"/>
              <a:t>Kmeans</a:t>
            </a:r>
            <a:r>
              <a:rPr lang="en-US" sz="3200" dirty="0"/>
              <a:t> vs Gaussian</a:t>
            </a:r>
          </a:p>
        </p:txBody>
      </p:sp>
      <p:pic>
        <p:nvPicPr>
          <p:cNvPr id="2" name="Picture 1">
            <a:extLst>
              <a:ext uri="{FF2B5EF4-FFF2-40B4-BE49-F238E27FC236}">
                <a16:creationId xmlns:a16="http://schemas.microsoft.com/office/drawing/2014/main" id="{DD2C3FAF-B3D8-9F60-5F98-C063BE873D6D}"/>
              </a:ext>
            </a:extLst>
          </p:cNvPr>
          <p:cNvPicPr>
            <a:picLocks noChangeAspect="1"/>
          </p:cNvPicPr>
          <p:nvPr/>
        </p:nvPicPr>
        <p:blipFill>
          <a:blip r:embed="rId3"/>
          <a:stretch>
            <a:fillRect/>
          </a:stretch>
        </p:blipFill>
        <p:spPr>
          <a:xfrm>
            <a:off x="428345" y="1753710"/>
            <a:ext cx="1562100" cy="3225800"/>
          </a:xfrm>
          <a:prstGeom prst="rect">
            <a:avLst/>
          </a:prstGeom>
        </p:spPr>
      </p:pic>
      <p:pic>
        <p:nvPicPr>
          <p:cNvPr id="3" name="Picture 2">
            <a:extLst>
              <a:ext uri="{FF2B5EF4-FFF2-40B4-BE49-F238E27FC236}">
                <a16:creationId xmlns:a16="http://schemas.microsoft.com/office/drawing/2014/main" id="{D650FB52-DE6A-1CE1-FC66-D2AB002DAEFB}"/>
              </a:ext>
            </a:extLst>
          </p:cNvPr>
          <p:cNvPicPr>
            <a:picLocks noChangeAspect="1"/>
          </p:cNvPicPr>
          <p:nvPr/>
        </p:nvPicPr>
        <p:blipFill>
          <a:blip r:embed="rId4"/>
          <a:stretch>
            <a:fillRect/>
          </a:stretch>
        </p:blipFill>
        <p:spPr>
          <a:xfrm>
            <a:off x="3030007" y="1823153"/>
            <a:ext cx="1727200" cy="3263900"/>
          </a:xfrm>
          <a:prstGeom prst="rect">
            <a:avLst/>
          </a:prstGeom>
        </p:spPr>
      </p:pic>
      <p:pic>
        <p:nvPicPr>
          <p:cNvPr id="4" name="Picture 3">
            <a:extLst>
              <a:ext uri="{FF2B5EF4-FFF2-40B4-BE49-F238E27FC236}">
                <a16:creationId xmlns:a16="http://schemas.microsoft.com/office/drawing/2014/main" id="{AC0FBDFA-9690-9E0A-128F-5BE26D9DF2C5}"/>
              </a:ext>
            </a:extLst>
          </p:cNvPr>
          <p:cNvPicPr>
            <a:picLocks noChangeAspect="1"/>
          </p:cNvPicPr>
          <p:nvPr/>
        </p:nvPicPr>
        <p:blipFill>
          <a:blip r:embed="rId5"/>
          <a:stretch>
            <a:fillRect/>
          </a:stretch>
        </p:blipFill>
        <p:spPr>
          <a:xfrm>
            <a:off x="5045635" y="1304311"/>
            <a:ext cx="3596589" cy="2720164"/>
          </a:xfrm>
          <a:prstGeom prst="rect">
            <a:avLst/>
          </a:prstGeom>
        </p:spPr>
      </p:pic>
      <p:pic>
        <p:nvPicPr>
          <p:cNvPr id="6" name="Picture 5">
            <a:extLst>
              <a:ext uri="{FF2B5EF4-FFF2-40B4-BE49-F238E27FC236}">
                <a16:creationId xmlns:a16="http://schemas.microsoft.com/office/drawing/2014/main" id="{A126EEBF-A11D-AC19-0768-5AC1FAB12C3D}"/>
              </a:ext>
            </a:extLst>
          </p:cNvPr>
          <p:cNvPicPr>
            <a:picLocks noChangeAspect="1"/>
          </p:cNvPicPr>
          <p:nvPr/>
        </p:nvPicPr>
        <p:blipFill>
          <a:blip r:embed="rId6"/>
          <a:stretch>
            <a:fillRect/>
          </a:stretch>
        </p:blipFill>
        <p:spPr>
          <a:xfrm>
            <a:off x="8595522" y="1331277"/>
            <a:ext cx="3492829" cy="2459049"/>
          </a:xfrm>
          <a:prstGeom prst="rect">
            <a:avLst/>
          </a:prstGeom>
        </p:spPr>
      </p:pic>
      <p:pic>
        <p:nvPicPr>
          <p:cNvPr id="7" name="Picture 6">
            <a:extLst>
              <a:ext uri="{FF2B5EF4-FFF2-40B4-BE49-F238E27FC236}">
                <a16:creationId xmlns:a16="http://schemas.microsoft.com/office/drawing/2014/main" id="{FEEBF758-BDEE-D10E-CAED-FBC4597D4313}"/>
              </a:ext>
            </a:extLst>
          </p:cNvPr>
          <p:cNvPicPr>
            <a:picLocks noChangeAspect="1"/>
          </p:cNvPicPr>
          <p:nvPr/>
        </p:nvPicPr>
        <p:blipFill>
          <a:blip r:embed="rId7"/>
          <a:stretch>
            <a:fillRect/>
          </a:stretch>
        </p:blipFill>
        <p:spPr>
          <a:xfrm>
            <a:off x="5145628" y="4136684"/>
            <a:ext cx="3449883" cy="2599912"/>
          </a:xfrm>
          <a:prstGeom prst="rect">
            <a:avLst/>
          </a:prstGeom>
        </p:spPr>
      </p:pic>
      <p:sp>
        <p:nvSpPr>
          <p:cNvPr id="8" name="TextBox 7">
            <a:extLst>
              <a:ext uri="{FF2B5EF4-FFF2-40B4-BE49-F238E27FC236}">
                <a16:creationId xmlns:a16="http://schemas.microsoft.com/office/drawing/2014/main" id="{0A8C31C8-2685-BC53-2E3C-A146CC1AA074}"/>
              </a:ext>
            </a:extLst>
          </p:cNvPr>
          <p:cNvSpPr txBox="1"/>
          <p:nvPr/>
        </p:nvSpPr>
        <p:spPr>
          <a:xfrm>
            <a:off x="263245" y="1488353"/>
            <a:ext cx="2643467" cy="338554"/>
          </a:xfrm>
          <a:prstGeom prst="rect">
            <a:avLst/>
          </a:prstGeom>
          <a:noFill/>
        </p:spPr>
        <p:txBody>
          <a:bodyPr wrap="square" rtlCol="0">
            <a:spAutoFit/>
          </a:bodyPr>
          <a:lstStyle/>
          <a:p>
            <a:r>
              <a:rPr lang="en-US" sz="1600" dirty="0"/>
              <a:t>Cluster size : </a:t>
            </a:r>
            <a:r>
              <a:rPr lang="en-US" sz="1600" dirty="0" err="1"/>
              <a:t>Kmeans</a:t>
            </a:r>
            <a:endParaRPr lang="en-US" sz="1600" dirty="0"/>
          </a:p>
        </p:txBody>
      </p:sp>
      <p:sp>
        <p:nvSpPr>
          <p:cNvPr id="12" name="TextBox 11">
            <a:extLst>
              <a:ext uri="{FF2B5EF4-FFF2-40B4-BE49-F238E27FC236}">
                <a16:creationId xmlns:a16="http://schemas.microsoft.com/office/drawing/2014/main" id="{7EAA6883-0BC9-1AE0-F445-CFFFD8904ECB}"/>
              </a:ext>
            </a:extLst>
          </p:cNvPr>
          <p:cNvSpPr txBox="1"/>
          <p:nvPr/>
        </p:nvSpPr>
        <p:spPr>
          <a:xfrm>
            <a:off x="2571873" y="1510106"/>
            <a:ext cx="2643467" cy="338554"/>
          </a:xfrm>
          <a:prstGeom prst="rect">
            <a:avLst/>
          </a:prstGeom>
          <a:noFill/>
        </p:spPr>
        <p:txBody>
          <a:bodyPr wrap="square" rtlCol="0">
            <a:spAutoFit/>
          </a:bodyPr>
          <a:lstStyle/>
          <a:p>
            <a:r>
              <a:rPr lang="en-US" sz="1600" dirty="0"/>
              <a:t>Cluster size : Gaussian</a:t>
            </a:r>
          </a:p>
        </p:txBody>
      </p:sp>
      <p:sp>
        <p:nvSpPr>
          <p:cNvPr id="13" name="TextBox 12">
            <a:extLst>
              <a:ext uri="{FF2B5EF4-FFF2-40B4-BE49-F238E27FC236}">
                <a16:creationId xmlns:a16="http://schemas.microsoft.com/office/drawing/2014/main" id="{516443BE-E561-B7C0-0CB6-B569A8FD8674}"/>
              </a:ext>
            </a:extLst>
          </p:cNvPr>
          <p:cNvSpPr txBox="1"/>
          <p:nvPr/>
        </p:nvSpPr>
        <p:spPr>
          <a:xfrm>
            <a:off x="1209395" y="892666"/>
            <a:ext cx="1956689" cy="338554"/>
          </a:xfrm>
          <a:prstGeom prst="rect">
            <a:avLst/>
          </a:prstGeom>
          <a:noFill/>
        </p:spPr>
        <p:txBody>
          <a:bodyPr wrap="none" rtlCol="0">
            <a:spAutoFit/>
          </a:bodyPr>
          <a:lstStyle/>
          <a:p>
            <a:r>
              <a:rPr lang="en-US" sz="1600" dirty="0"/>
              <a:t>Cluster size is uneven</a:t>
            </a:r>
          </a:p>
        </p:txBody>
      </p:sp>
      <p:sp>
        <p:nvSpPr>
          <p:cNvPr id="14" name="TextBox 13">
            <a:extLst>
              <a:ext uri="{FF2B5EF4-FFF2-40B4-BE49-F238E27FC236}">
                <a16:creationId xmlns:a16="http://schemas.microsoft.com/office/drawing/2014/main" id="{606CFFFD-B9E8-B62B-51DC-177363D4275B}"/>
              </a:ext>
            </a:extLst>
          </p:cNvPr>
          <p:cNvSpPr txBox="1"/>
          <p:nvPr/>
        </p:nvSpPr>
        <p:spPr>
          <a:xfrm>
            <a:off x="6383424" y="878875"/>
            <a:ext cx="6034711" cy="338554"/>
          </a:xfrm>
          <a:prstGeom prst="rect">
            <a:avLst/>
          </a:prstGeom>
          <a:noFill/>
        </p:spPr>
        <p:txBody>
          <a:bodyPr wrap="square" rtlCol="0">
            <a:spAutoFit/>
          </a:bodyPr>
          <a:lstStyle/>
          <a:p>
            <a:r>
              <a:rPr lang="en-US" sz="1600" dirty="0"/>
              <a:t>Shape of the clusters are non spherical</a:t>
            </a:r>
          </a:p>
        </p:txBody>
      </p:sp>
    </p:spTree>
    <p:extLst>
      <p:ext uri="{BB962C8B-B14F-4D97-AF65-F5344CB8AC3E}">
        <p14:creationId xmlns:p14="http://schemas.microsoft.com/office/powerpoint/2010/main" val="1388128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2685735" cy="584775"/>
          </a:xfrm>
          <a:prstGeom prst="rect">
            <a:avLst/>
          </a:prstGeom>
          <a:noFill/>
        </p:spPr>
        <p:txBody>
          <a:bodyPr wrap="none" rtlCol="0">
            <a:spAutoFit/>
          </a:bodyPr>
          <a:lstStyle/>
          <a:p>
            <a:r>
              <a:rPr lang="en-US" sz="3200" dirty="0"/>
              <a:t>Cluster Profiles</a:t>
            </a:r>
          </a:p>
        </p:txBody>
      </p:sp>
      <p:graphicFrame>
        <p:nvGraphicFramePr>
          <p:cNvPr id="11" name="Table 10">
            <a:extLst>
              <a:ext uri="{FF2B5EF4-FFF2-40B4-BE49-F238E27FC236}">
                <a16:creationId xmlns:a16="http://schemas.microsoft.com/office/drawing/2014/main" id="{7B62AF91-BF59-E72E-27A8-7D1D766EC985}"/>
              </a:ext>
            </a:extLst>
          </p:cNvPr>
          <p:cNvGraphicFramePr>
            <a:graphicFrameLocks noGrp="1"/>
          </p:cNvGraphicFramePr>
          <p:nvPr>
            <p:extLst>
              <p:ext uri="{D42A27DB-BD31-4B8C-83A1-F6EECF244321}">
                <p14:modId xmlns:p14="http://schemas.microsoft.com/office/powerpoint/2010/main" val="2925569998"/>
              </p:ext>
            </p:extLst>
          </p:nvPr>
        </p:nvGraphicFramePr>
        <p:xfrm>
          <a:off x="198080" y="947763"/>
          <a:ext cx="10848450" cy="3848400"/>
        </p:xfrm>
        <a:graphic>
          <a:graphicData uri="http://schemas.openxmlformats.org/drawingml/2006/table">
            <a:tbl>
              <a:tblPr/>
              <a:tblGrid>
                <a:gridCol w="1135049">
                  <a:extLst>
                    <a:ext uri="{9D8B030D-6E8A-4147-A177-3AD203B41FA5}">
                      <a16:colId xmlns:a16="http://schemas.microsoft.com/office/drawing/2014/main" val="1884062953"/>
                    </a:ext>
                  </a:extLst>
                </a:gridCol>
                <a:gridCol w="643922">
                  <a:extLst>
                    <a:ext uri="{9D8B030D-6E8A-4147-A177-3AD203B41FA5}">
                      <a16:colId xmlns:a16="http://schemas.microsoft.com/office/drawing/2014/main" val="3436716017"/>
                    </a:ext>
                  </a:extLst>
                </a:gridCol>
                <a:gridCol w="643922">
                  <a:extLst>
                    <a:ext uri="{9D8B030D-6E8A-4147-A177-3AD203B41FA5}">
                      <a16:colId xmlns:a16="http://schemas.microsoft.com/office/drawing/2014/main" val="3914081827"/>
                    </a:ext>
                  </a:extLst>
                </a:gridCol>
                <a:gridCol w="643922">
                  <a:extLst>
                    <a:ext uri="{9D8B030D-6E8A-4147-A177-3AD203B41FA5}">
                      <a16:colId xmlns:a16="http://schemas.microsoft.com/office/drawing/2014/main" val="895471219"/>
                    </a:ext>
                  </a:extLst>
                </a:gridCol>
                <a:gridCol w="643922">
                  <a:extLst>
                    <a:ext uri="{9D8B030D-6E8A-4147-A177-3AD203B41FA5}">
                      <a16:colId xmlns:a16="http://schemas.microsoft.com/office/drawing/2014/main" val="730759007"/>
                    </a:ext>
                  </a:extLst>
                </a:gridCol>
                <a:gridCol w="643922">
                  <a:extLst>
                    <a:ext uri="{9D8B030D-6E8A-4147-A177-3AD203B41FA5}">
                      <a16:colId xmlns:a16="http://schemas.microsoft.com/office/drawing/2014/main" val="2778416352"/>
                    </a:ext>
                  </a:extLst>
                </a:gridCol>
                <a:gridCol w="643922">
                  <a:extLst>
                    <a:ext uri="{9D8B030D-6E8A-4147-A177-3AD203B41FA5}">
                      <a16:colId xmlns:a16="http://schemas.microsoft.com/office/drawing/2014/main" val="3320774241"/>
                    </a:ext>
                  </a:extLst>
                </a:gridCol>
                <a:gridCol w="643922">
                  <a:extLst>
                    <a:ext uri="{9D8B030D-6E8A-4147-A177-3AD203B41FA5}">
                      <a16:colId xmlns:a16="http://schemas.microsoft.com/office/drawing/2014/main" val="2784877230"/>
                    </a:ext>
                  </a:extLst>
                </a:gridCol>
                <a:gridCol w="643922">
                  <a:extLst>
                    <a:ext uri="{9D8B030D-6E8A-4147-A177-3AD203B41FA5}">
                      <a16:colId xmlns:a16="http://schemas.microsoft.com/office/drawing/2014/main" val="2016209030"/>
                    </a:ext>
                  </a:extLst>
                </a:gridCol>
                <a:gridCol w="643922">
                  <a:extLst>
                    <a:ext uri="{9D8B030D-6E8A-4147-A177-3AD203B41FA5}">
                      <a16:colId xmlns:a16="http://schemas.microsoft.com/office/drawing/2014/main" val="1237177444"/>
                    </a:ext>
                  </a:extLst>
                </a:gridCol>
                <a:gridCol w="2968591">
                  <a:extLst>
                    <a:ext uri="{9D8B030D-6E8A-4147-A177-3AD203B41FA5}">
                      <a16:colId xmlns:a16="http://schemas.microsoft.com/office/drawing/2014/main" val="3608455619"/>
                    </a:ext>
                  </a:extLst>
                </a:gridCol>
                <a:gridCol w="949512">
                  <a:extLst>
                    <a:ext uri="{9D8B030D-6E8A-4147-A177-3AD203B41FA5}">
                      <a16:colId xmlns:a16="http://schemas.microsoft.com/office/drawing/2014/main" val="697245205"/>
                    </a:ext>
                  </a:extLst>
                </a:gridCol>
              </a:tblGrid>
              <a:tr h="203200">
                <a:tc>
                  <a:txBody>
                    <a:bodyPr/>
                    <a:lstStyle/>
                    <a:p>
                      <a:pPr algn="ctr" fontAlgn="b"/>
                      <a:r>
                        <a:rPr lang="en-MY" sz="1400" b="1" i="0" u="none" strike="noStrike">
                          <a:solidFill>
                            <a:srgbClr val="000000"/>
                          </a:solidFill>
                          <a:effectLst/>
                          <a:latin typeface="Calibri" panose="020F0502020204030204" pitchFamily="34" charset="0"/>
                        </a:rPr>
                        <a:t>Cluster labels</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a</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b</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c</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d</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e</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f</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g</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h</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i</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Profiles</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400" b="1" i="0" u="none" strike="noStrike">
                          <a:solidFill>
                            <a:srgbClr val="000000"/>
                          </a:solidFill>
                          <a:effectLst/>
                          <a:latin typeface="Calibri" panose="020F0502020204030204" pitchFamily="34" charset="0"/>
                        </a:rPr>
                        <a:t>Size</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8593409"/>
                  </a:ext>
                </a:extLst>
              </a:tr>
              <a:tr h="215900">
                <a:tc>
                  <a:txBody>
                    <a:bodyPr/>
                    <a:lstStyle/>
                    <a:p>
                      <a:pPr algn="r" fontAlgn="b"/>
                      <a:r>
                        <a:rPr lang="en-MY" sz="1400" b="0" i="0" u="none" strike="noStrike">
                          <a:solidFill>
                            <a:srgbClr val="000000"/>
                          </a:solidFill>
                          <a:effectLst/>
                          <a:latin typeface="Calibri" panose="020F0502020204030204" pitchFamily="34" charset="0"/>
                        </a:rPr>
                        <a:t>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0.98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1.33</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MY" sz="1400" b="0" i="0" u="none" strike="noStrike">
                          <a:solidFill>
                            <a:srgbClr val="000000"/>
                          </a:solidFill>
                          <a:effectLst/>
                          <a:latin typeface="Calibri" panose="020F0502020204030204" pitchFamily="34" charset="0"/>
                        </a:rPr>
                        <a:t>0.94</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1.16</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0.93</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0.08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1.12</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MY" sz="1400" b="0" i="0" u="none" strike="noStrike">
                          <a:solidFill>
                            <a:srgbClr val="000000"/>
                          </a:solidFill>
                          <a:effectLst/>
                          <a:latin typeface="Calibri" panose="020F0502020204030204" pitchFamily="34" charset="0"/>
                        </a:rPr>
                        <a:t>Over indexed on c and i</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98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09489"/>
                  </a:ext>
                </a:extLst>
              </a:tr>
              <a:tr h="431800">
                <a:tc>
                  <a:txBody>
                    <a:bodyPr/>
                    <a:lstStyle/>
                    <a:p>
                      <a:pPr algn="r" fontAlgn="b"/>
                      <a:r>
                        <a:rPr lang="en-MY" sz="1400" b="0" i="0" u="none" strike="noStrike">
                          <a:solidFill>
                            <a:srgbClr val="000000"/>
                          </a:solidFill>
                          <a:effectLst/>
                          <a:latin typeface="Calibri" panose="020F0502020204030204" pitchFamily="34" charset="0"/>
                        </a:rPr>
                        <a:t>1</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0.90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0.29</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MY" sz="1400" b="0" i="0" u="none" strike="noStrike">
                          <a:solidFill>
                            <a:srgbClr val="000000"/>
                          </a:solidFill>
                          <a:effectLst/>
                          <a:latin typeface="Calibri" panose="020F0502020204030204" pitchFamily="34" charset="0"/>
                        </a:rPr>
                        <a:t>1.06</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1.02</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1.94</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MY" sz="1400" b="0" i="0" u="none" strike="noStrike">
                          <a:solidFill>
                            <a:srgbClr val="000000"/>
                          </a:solidFill>
                          <a:effectLst/>
                          <a:latin typeface="Calibri" panose="020F0502020204030204" pitchFamily="34" charset="0"/>
                        </a:rPr>
                        <a:t>1.19</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MY" sz="1400" b="0" i="0" u="none" strike="noStrike">
                          <a:solidFill>
                            <a:srgbClr val="000000"/>
                          </a:solidFill>
                          <a:effectLst/>
                          <a:latin typeface="Calibri" panose="020F0502020204030204" pitchFamily="34" charset="0"/>
                        </a:rPr>
                        <a:t>0.98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400" b="0" i="0" u="none" strike="noStrike">
                          <a:solidFill>
                            <a:srgbClr val="000000"/>
                          </a:solidFill>
                          <a:effectLst/>
                          <a:latin typeface="Calibri" panose="020F0502020204030204" pitchFamily="34" charset="0"/>
                        </a:rPr>
                        <a:t>no h, underindexed on c and pverindexed on f</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11</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5796146"/>
                  </a:ext>
                </a:extLst>
              </a:tr>
              <a:tr h="431800">
                <a:tc>
                  <a:txBody>
                    <a:bodyPr/>
                    <a:lstStyle/>
                    <a:p>
                      <a:pPr algn="r" fontAlgn="b"/>
                      <a:r>
                        <a:rPr lang="en-MY" sz="1400" b="0" i="0" u="none" strike="noStrike">
                          <a:solidFill>
                            <a:srgbClr val="000000"/>
                          </a:solidFill>
                          <a:effectLst/>
                          <a:latin typeface="Calibri" panose="020F0502020204030204" pitchFamily="34" charset="0"/>
                        </a:rPr>
                        <a:t>2</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0.98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MY" sz="1400" b="0" i="0" u="none" strike="noStrike">
                          <a:solidFill>
                            <a:srgbClr val="000000"/>
                          </a:solidFill>
                          <a:effectLst/>
                          <a:latin typeface="Calibri" panose="020F0502020204030204" pitchFamily="34" charset="0"/>
                        </a:rPr>
                        <a:t>0.86</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0.56</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1.35</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MY" sz="1400" b="0" i="0" u="none" strike="noStrike">
                          <a:solidFill>
                            <a:srgbClr val="000000"/>
                          </a:solidFill>
                          <a:effectLst/>
                          <a:latin typeface="Calibri" panose="020F0502020204030204" pitchFamily="34" charset="0"/>
                        </a:rPr>
                        <a:t>2.02</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MY" sz="1400" b="0" i="0" u="none" strike="noStrike">
                          <a:solidFill>
                            <a:srgbClr val="000000"/>
                          </a:solidFill>
                          <a:effectLst/>
                          <a:latin typeface="Calibri" panose="020F0502020204030204" pitchFamily="34" charset="0"/>
                        </a:rPr>
                        <a:t>1.07</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400" b="0" i="0" u="none" strike="noStrike">
                          <a:solidFill>
                            <a:srgbClr val="000000"/>
                          </a:solidFill>
                          <a:effectLst/>
                          <a:latin typeface="Calibri" panose="020F0502020204030204" pitchFamily="34" charset="0"/>
                        </a:rPr>
                        <a:t>no c, underindexed on f and overindexed on h</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3</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84093"/>
                  </a:ext>
                </a:extLst>
              </a:tr>
              <a:tr h="215900">
                <a:tc>
                  <a:txBody>
                    <a:bodyPr/>
                    <a:lstStyle/>
                    <a:p>
                      <a:pPr algn="r" fontAlgn="b"/>
                      <a:r>
                        <a:rPr lang="en-MY" sz="1400" b="0" i="0" u="none" strike="noStrike">
                          <a:solidFill>
                            <a:srgbClr val="000000"/>
                          </a:solidFill>
                          <a:effectLst/>
                          <a:latin typeface="Calibri" panose="020F0502020204030204" pitchFamily="34" charset="0"/>
                        </a:rPr>
                        <a:t>3</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0.33</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2.20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MY" sz="1400" b="0" i="0" u="none" strike="noStrike">
                          <a:solidFill>
                            <a:srgbClr val="000000"/>
                          </a:solidFill>
                          <a:effectLst/>
                          <a:latin typeface="Calibri" panose="020F0502020204030204" pitchFamily="34" charset="0"/>
                        </a:rPr>
                        <a:t>0.97</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9.42</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MY" sz="1400" b="0" i="0" u="none" strike="noStrike">
                          <a:solidFill>
                            <a:srgbClr val="000000"/>
                          </a:solidFill>
                          <a:effectLst/>
                          <a:latin typeface="Calibri" panose="020F0502020204030204" pitchFamily="34" charset="0"/>
                        </a:rPr>
                        <a:t>0.74</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4.17</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MY" sz="1400" b="0" i="0" u="none" strike="noStrike">
                          <a:solidFill>
                            <a:srgbClr val="000000"/>
                          </a:solidFill>
                          <a:effectLst/>
                          <a:latin typeface="Calibri" panose="020F0502020204030204" pitchFamily="34" charset="0"/>
                        </a:rPr>
                        <a:t>0.00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MY" sz="1400" b="0" i="0" u="none" strike="noStrike" dirty="0">
                          <a:solidFill>
                            <a:srgbClr val="000000"/>
                          </a:solidFill>
                          <a:effectLst/>
                          <a:latin typeface="Calibri" panose="020F0502020204030204" pitchFamily="34" charset="0"/>
                        </a:rPr>
                        <a:t>no </a:t>
                      </a:r>
                      <a:r>
                        <a:rPr lang="en-MY" sz="1400" b="0" i="0" u="none" strike="noStrike" dirty="0" err="1">
                          <a:solidFill>
                            <a:srgbClr val="000000"/>
                          </a:solidFill>
                          <a:effectLst/>
                          <a:latin typeface="Calibri" panose="020F0502020204030204" pitchFamily="34" charset="0"/>
                        </a:rPr>
                        <a:t>i</a:t>
                      </a:r>
                      <a:r>
                        <a:rPr lang="en-MY" sz="1400" b="0" i="0" u="none" strike="noStrike" dirty="0">
                          <a:solidFill>
                            <a:srgbClr val="000000"/>
                          </a:solidFill>
                          <a:effectLst/>
                          <a:latin typeface="Calibri" panose="020F0502020204030204" pitchFamily="34" charset="0"/>
                        </a:rPr>
                        <a:t> and </a:t>
                      </a:r>
                      <a:r>
                        <a:rPr lang="en-MY" sz="1400" b="0" i="0" u="none" strike="noStrike" dirty="0" err="1">
                          <a:solidFill>
                            <a:srgbClr val="000000"/>
                          </a:solidFill>
                          <a:effectLst/>
                          <a:latin typeface="Calibri" panose="020F0502020204030204" pitchFamily="34" charset="0"/>
                        </a:rPr>
                        <a:t>overindexed</a:t>
                      </a:r>
                      <a:r>
                        <a:rPr lang="en-MY" sz="1400" b="0" i="0" u="none" strike="noStrike" dirty="0">
                          <a:solidFill>
                            <a:srgbClr val="000000"/>
                          </a:solidFill>
                          <a:effectLst/>
                          <a:latin typeface="Calibri" panose="020F0502020204030204" pitchFamily="34" charset="0"/>
                        </a:rPr>
                        <a:t> on d, f and h</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16</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211684"/>
                  </a:ext>
                </a:extLst>
              </a:tr>
              <a:tr h="431800">
                <a:tc>
                  <a:txBody>
                    <a:bodyPr/>
                    <a:lstStyle/>
                    <a:p>
                      <a:pPr algn="r" fontAlgn="b"/>
                      <a:r>
                        <a:rPr lang="en-MY" sz="1400" b="0" i="0" u="none" strike="noStrike">
                          <a:solidFill>
                            <a:srgbClr val="000000"/>
                          </a:solidFill>
                          <a:effectLst/>
                          <a:latin typeface="Calibri" panose="020F0502020204030204" pitchFamily="34" charset="0"/>
                        </a:rPr>
                        <a:t>4</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1.09</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0.03</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MY" sz="1400" b="0" i="0" u="none" strike="noStrike">
                          <a:solidFill>
                            <a:srgbClr val="000000"/>
                          </a:solidFill>
                          <a:effectLst/>
                          <a:latin typeface="Calibri" panose="020F0502020204030204" pitchFamily="34" charset="0"/>
                        </a:rPr>
                        <a:t>1.56</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MY" sz="1400" b="0" i="0" u="none" strike="noStrike">
                          <a:solidFill>
                            <a:srgbClr val="000000"/>
                          </a:solidFill>
                          <a:effectLst/>
                          <a:latin typeface="Calibri" panose="020F0502020204030204" pitchFamily="34" charset="0"/>
                        </a:rPr>
                        <a:t>1.01</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0.04</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0.97</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5.69</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MY" sz="1400" b="0" i="0" u="none" strike="noStrike">
                          <a:solidFill>
                            <a:srgbClr val="000000"/>
                          </a:solidFill>
                          <a:effectLst/>
                          <a:latin typeface="Calibri" panose="020F0502020204030204" pitchFamily="34" charset="0"/>
                        </a:rPr>
                        <a:t>0.31</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MY" sz="1400" b="0" i="0" u="none" strike="noStrike">
                          <a:solidFill>
                            <a:srgbClr val="000000"/>
                          </a:solidFill>
                          <a:effectLst/>
                          <a:latin typeface="Calibri" panose="020F0502020204030204" pitchFamily="34" charset="0"/>
                        </a:rPr>
                        <a:t>under indexed on c and I and overindexed on d and h</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dirty="0">
                          <a:solidFill>
                            <a:srgbClr val="000000"/>
                          </a:solidFill>
                          <a:effectLst/>
                          <a:latin typeface="Calibri" panose="020F0502020204030204" pitchFamily="34" charset="0"/>
                        </a:rPr>
                        <a:t>22</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0302491"/>
                  </a:ext>
                </a:extLst>
              </a:tr>
              <a:tr h="431800">
                <a:tc>
                  <a:txBody>
                    <a:bodyPr/>
                    <a:lstStyle/>
                    <a:p>
                      <a:pPr algn="r" fontAlgn="b"/>
                      <a:r>
                        <a:rPr lang="en-MY" sz="1400" b="0" i="0" u="none" strike="noStrike">
                          <a:solidFill>
                            <a:srgbClr val="000000"/>
                          </a:solidFill>
                          <a:effectLst/>
                          <a:latin typeface="Calibri" panose="020F0502020204030204" pitchFamily="34" charset="0"/>
                        </a:rPr>
                        <a:t>5</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1.18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MY" sz="1400" b="0" i="0" u="none" strike="noStrike">
                          <a:solidFill>
                            <a:srgbClr val="000000"/>
                          </a:solidFill>
                          <a:effectLst/>
                          <a:latin typeface="Calibri" panose="020F0502020204030204" pitchFamily="34" charset="0"/>
                        </a:rPr>
                        <a:t>0.91</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0.98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0.74</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2.35</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MY" sz="1400" b="0" i="0" u="none" strike="noStrike">
                          <a:solidFill>
                            <a:srgbClr val="000000"/>
                          </a:solidFill>
                          <a:effectLst/>
                          <a:latin typeface="Calibri" panose="020F0502020204030204" pitchFamily="34" charset="0"/>
                        </a:rPr>
                        <a:t>0.26</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MY" sz="1400" b="0" i="0" u="none" strike="noStrike">
                          <a:solidFill>
                            <a:srgbClr val="000000"/>
                          </a:solidFill>
                          <a:effectLst/>
                          <a:latin typeface="Calibri" panose="020F0502020204030204" pitchFamily="34" charset="0"/>
                        </a:rPr>
                        <a:t>underindexed on I and overindexed on h and slightly overindexed on c</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21</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9734381"/>
                  </a:ext>
                </a:extLst>
              </a:tr>
              <a:tr h="431800">
                <a:tc>
                  <a:txBody>
                    <a:bodyPr/>
                    <a:lstStyle/>
                    <a:p>
                      <a:pPr algn="r" fontAlgn="b"/>
                      <a:r>
                        <a:rPr lang="en-MY" sz="1400" b="0" i="0" u="none" strike="noStrike">
                          <a:solidFill>
                            <a:srgbClr val="000000"/>
                          </a:solidFill>
                          <a:effectLst/>
                          <a:latin typeface="Calibri" panose="020F0502020204030204" pitchFamily="34" charset="0"/>
                        </a:rPr>
                        <a:t>6</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1.01</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1.30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MY" sz="1400" b="0" i="0" u="none" strike="noStrike">
                          <a:solidFill>
                            <a:srgbClr val="000000"/>
                          </a:solidFill>
                          <a:effectLst/>
                          <a:latin typeface="Calibri" panose="020F0502020204030204" pitchFamily="34" charset="0"/>
                        </a:rPr>
                        <a:t>0.77</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MY" sz="1400" b="0" i="0" u="none" strike="noStrike">
                          <a:solidFill>
                            <a:srgbClr val="000000"/>
                          </a:solidFill>
                          <a:effectLst/>
                          <a:latin typeface="Calibri" panose="020F0502020204030204" pitchFamily="34" charset="0"/>
                        </a:rPr>
                        <a:t>0.99</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0.70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1.03</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0.17</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MY" sz="1400" b="0" i="0" u="none" strike="noStrike">
                          <a:solidFill>
                            <a:srgbClr val="000000"/>
                          </a:solidFill>
                          <a:effectLst/>
                          <a:latin typeface="Calibri" panose="020F0502020204030204" pitchFamily="34" charset="0"/>
                        </a:rPr>
                        <a:t>1.18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MY" sz="1400" b="0" i="0" u="none" strike="noStrike">
                          <a:solidFill>
                            <a:srgbClr val="000000"/>
                          </a:solidFill>
                          <a:effectLst/>
                          <a:latin typeface="Calibri" panose="020F0502020204030204" pitchFamily="34" charset="0"/>
                        </a:rPr>
                        <a:t>underindexed on d and h and overindexed on c and i</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40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9912385"/>
                  </a:ext>
                </a:extLst>
              </a:tr>
              <a:tr h="215900">
                <a:tc>
                  <a:txBody>
                    <a:bodyPr/>
                    <a:lstStyle/>
                    <a:p>
                      <a:pPr algn="r" fontAlgn="b"/>
                      <a:r>
                        <a:rPr lang="en-MY" sz="1400" b="0" i="0" u="none" strike="noStrike">
                          <a:solidFill>
                            <a:srgbClr val="000000"/>
                          </a:solidFill>
                          <a:effectLst/>
                          <a:latin typeface="Calibri" panose="020F0502020204030204" pitchFamily="34" charset="0"/>
                        </a:rPr>
                        <a:t>7</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1.02</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0.77</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1.00</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0.68</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1.07</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a:solidFill>
                            <a:srgbClr val="000000"/>
                          </a:solidFill>
                          <a:effectLst/>
                          <a:latin typeface="Calibri" panose="020F0502020204030204" pitchFamily="34" charset="0"/>
                        </a:rPr>
                        <a:t>0.45</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MY" sz="1400" b="0" i="0" u="none" strike="noStrike">
                          <a:solidFill>
                            <a:srgbClr val="000000"/>
                          </a:solidFill>
                          <a:effectLst/>
                          <a:latin typeface="Calibri" panose="020F0502020204030204" pitchFamily="34" charset="0"/>
                        </a:rPr>
                        <a:t>1.22</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MY" sz="1400" b="0" i="0" u="none" strike="noStrike">
                          <a:solidFill>
                            <a:srgbClr val="000000"/>
                          </a:solidFill>
                          <a:effectLst/>
                          <a:latin typeface="Calibri" panose="020F0502020204030204" pitchFamily="34" charset="0"/>
                        </a:rPr>
                        <a:t>overindexed on I and underindexed on h</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400" b="0" i="0" u="none" strike="noStrike" dirty="0">
                          <a:solidFill>
                            <a:srgbClr val="000000"/>
                          </a:solidFill>
                          <a:effectLst/>
                          <a:latin typeface="Calibri" panose="020F0502020204030204" pitchFamily="34" charset="0"/>
                        </a:rPr>
                        <a:t>2</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2422501"/>
                  </a:ext>
                </a:extLst>
              </a:tr>
            </a:tbl>
          </a:graphicData>
        </a:graphic>
      </p:graphicFrame>
    </p:spTree>
    <p:extLst>
      <p:ext uri="{BB962C8B-B14F-4D97-AF65-F5344CB8AC3E}">
        <p14:creationId xmlns:p14="http://schemas.microsoft.com/office/powerpoint/2010/main" val="346972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97008" y="2345043"/>
            <a:ext cx="2002664" cy="584775"/>
          </a:xfrm>
          <a:prstGeom prst="rect">
            <a:avLst/>
          </a:prstGeom>
          <a:noFill/>
        </p:spPr>
        <p:txBody>
          <a:bodyPr wrap="none" rtlCol="0">
            <a:spAutoFit/>
          </a:bodyPr>
          <a:lstStyle/>
          <a:p>
            <a:r>
              <a:rPr lang="en-US" sz="3200" dirty="0"/>
              <a:t>Question 2</a:t>
            </a:r>
          </a:p>
        </p:txBody>
      </p:sp>
    </p:spTree>
    <p:extLst>
      <p:ext uri="{BB962C8B-B14F-4D97-AF65-F5344CB8AC3E}">
        <p14:creationId xmlns:p14="http://schemas.microsoft.com/office/powerpoint/2010/main" val="1840404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4765022" cy="584775"/>
          </a:xfrm>
          <a:prstGeom prst="rect">
            <a:avLst/>
          </a:prstGeom>
          <a:noFill/>
        </p:spPr>
        <p:txBody>
          <a:bodyPr wrap="none" rtlCol="0">
            <a:spAutoFit/>
          </a:bodyPr>
          <a:lstStyle/>
          <a:p>
            <a:r>
              <a:rPr lang="en-US" sz="3200" dirty="0"/>
              <a:t>Objective And Assumptions</a:t>
            </a:r>
          </a:p>
        </p:txBody>
      </p:sp>
      <p:sp>
        <p:nvSpPr>
          <p:cNvPr id="11" name="TextBox 10">
            <a:extLst>
              <a:ext uri="{FF2B5EF4-FFF2-40B4-BE49-F238E27FC236}">
                <a16:creationId xmlns:a16="http://schemas.microsoft.com/office/drawing/2014/main" id="{5011F9A6-4072-FD4C-BA0B-D2E476CC0B2C}"/>
              </a:ext>
            </a:extLst>
          </p:cNvPr>
          <p:cNvSpPr txBox="1"/>
          <p:nvPr/>
        </p:nvSpPr>
        <p:spPr>
          <a:xfrm>
            <a:off x="126747" y="950612"/>
            <a:ext cx="11834195" cy="5109091"/>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Question 2 will be analyzed with an objective to answer the following questions</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What is the type, quality, central tendency and spread of the ingredients data</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Is there a need to perform steps like data imputation, data standardization, one hot encoding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 given the information available from </a:t>
            </a:r>
            <a:r>
              <a:rPr lang="en-US" sz="1600" dirty="0" err="1">
                <a:latin typeface="Times New Roman" panose="02020603050405020304" pitchFamily="18" charset="0"/>
                <a:cs typeface="Times New Roman" panose="02020603050405020304" pitchFamily="18" charset="0"/>
              </a:rPr>
              <a:t>i</a:t>
            </a:r>
            <a:endParaRPr lang="en-US" sz="1600" dirty="0">
              <a:latin typeface="Times New Roman" panose="02020603050405020304" pitchFamily="18" charset="0"/>
              <a:cs typeface="Times New Roman" panose="02020603050405020304" pitchFamily="18" charset="0"/>
            </a:endParaRP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How does the trend for FBB and other variables look like. Does seasonality exist.</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Given the seasonality, is there a need to create lag variables</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What variables significantly affect FBB yield</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What is the quantum of impact on FBB yield with changes in the significant variables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Assumptions:</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The data is collected from the same farm(s) across the 11-year period</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Only one and same type of fruit has been used in the farm(s)</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Given the assumption no ii and formula of FBB yield, </a:t>
            </a:r>
            <a:r>
              <a:rPr lang="en-US" sz="1600" dirty="0" err="1">
                <a:latin typeface="Times New Roman" panose="02020603050405020304" pitchFamily="18" charset="0"/>
                <a:cs typeface="Times New Roman" panose="02020603050405020304" pitchFamily="18" charset="0"/>
              </a:rPr>
              <a:t>HA_Harvested</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working_days</a:t>
            </a:r>
            <a:r>
              <a:rPr lang="en-US" sz="1600" dirty="0">
                <a:latin typeface="Times New Roman" panose="02020603050405020304" pitchFamily="18" charset="0"/>
                <a:cs typeface="Times New Roman" panose="02020603050405020304" pitchFamily="18" charset="0"/>
              </a:rPr>
              <a:t> are redundant and will not be used in the analysis</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It will be assumed that the potential outliers in the data are meaningful and will not be removed or adjusted. Before any outlier treatment, it is extremely important to understand the reason of its existence by discussing with business stakeholders. Simply removing or adjusting the outlier without understanding the reason is as flawed as leaving it untreated.</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Missing value imputation also needs business understanding and a detailed data exploration. Because of time constraint, any missing value will be imputed with the average/mode of that variable.</a:t>
            </a:r>
          </a:p>
          <a:p>
            <a:endParaRPr lang="en-US" sz="1600" dirty="0"/>
          </a:p>
        </p:txBody>
      </p:sp>
    </p:spTree>
    <p:extLst>
      <p:ext uri="{BB962C8B-B14F-4D97-AF65-F5344CB8AC3E}">
        <p14:creationId xmlns:p14="http://schemas.microsoft.com/office/powerpoint/2010/main" val="3725786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3446713" cy="584775"/>
          </a:xfrm>
          <a:prstGeom prst="rect">
            <a:avLst/>
          </a:prstGeom>
          <a:noFill/>
        </p:spPr>
        <p:txBody>
          <a:bodyPr wrap="none" rtlCol="0">
            <a:spAutoFit/>
          </a:bodyPr>
          <a:lstStyle/>
          <a:p>
            <a:r>
              <a:rPr lang="en-US" sz="3200" dirty="0"/>
              <a:t>Executive Summary</a:t>
            </a:r>
          </a:p>
        </p:txBody>
      </p:sp>
      <p:sp>
        <p:nvSpPr>
          <p:cNvPr id="11" name="TextBox 10">
            <a:extLst>
              <a:ext uri="{FF2B5EF4-FFF2-40B4-BE49-F238E27FC236}">
                <a16:creationId xmlns:a16="http://schemas.microsoft.com/office/drawing/2014/main" id="{5011F9A6-4072-FD4C-BA0B-D2E476CC0B2C}"/>
              </a:ext>
            </a:extLst>
          </p:cNvPr>
          <p:cNvSpPr txBox="1"/>
          <p:nvPr/>
        </p:nvSpPr>
        <p:spPr>
          <a:xfrm>
            <a:off x="126747" y="640896"/>
            <a:ext cx="12013932" cy="63094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Important findings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Starting Jan 2011, Q-o-Q variations in FBB yield are </a:t>
            </a:r>
            <a:r>
              <a:rPr lang="en-US" sz="1600" b="1" dirty="0">
                <a:latin typeface="Times New Roman" panose="02020603050405020304" pitchFamily="18" charset="0"/>
                <a:cs typeface="Times New Roman" panose="02020603050405020304" pitchFamily="18" charset="0"/>
              </a:rPr>
              <a:t>consistently higher </a:t>
            </a:r>
            <a:r>
              <a:rPr lang="en-US" sz="1600" dirty="0">
                <a:latin typeface="Times New Roman" panose="02020603050405020304" pitchFamily="18" charset="0"/>
                <a:cs typeface="Times New Roman" panose="02020603050405020304" pitchFamily="18" charset="0"/>
              </a:rPr>
              <a:t>as compared to the period between 2008 - 2010. </a:t>
            </a:r>
            <a:r>
              <a:rPr lang="en-US" sz="1200" dirty="0">
                <a:latin typeface="Times New Roman" panose="02020603050405020304" pitchFamily="18" charset="0"/>
                <a:cs typeface="Times New Roman" panose="02020603050405020304" pitchFamily="18" charset="0"/>
              </a:rPr>
              <a:t>( Refer “Historical Trend” slide)</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Starting 2016, Q4 yields are </a:t>
            </a:r>
            <a:r>
              <a:rPr lang="en-US" sz="1600" b="1" dirty="0">
                <a:latin typeface="Times New Roman" panose="02020603050405020304" pitchFamily="18" charset="0"/>
                <a:cs typeface="Times New Roman" panose="02020603050405020304" pitchFamily="18" charset="0"/>
              </a:rPr>
              <a:t>consistently higher </a:t>
            </a:r>
            <a:r>
              <a:rPr lang="en-US" sz="1600" dirty="0">
                <a:latin typeface="Times New Roman" panose="02020603050405020304" pitchFamily="18" charset="0"/>
                <a:cs typeface="Times New Roman" panose="02020603050405020304" pitchFamily="18" charset="0"/>
              </a:rPr>
              <a:t>than Q3 yields. Whereas for 2010,2011, 2014 and 2015, Q4 yields are lower than Q3 yields </a:t>
            </a:r>
            <a:r>
              <a:rPr lang="en-US" sz="1200" dirty="0">
                <a:latin typeface="Times New Roman" panose="02020603050405020304" pitchFamily="18" charset="0"/>
                <a:cs typeface="Times New Roman" panose="02020603050405020304" pitchFamily="18" charset="0"/>
              </a:rPr>
              <a:t>( Refer “Historical Trend” slide)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Correlation observed Average temperature and maximum temperature (0.77) and  precipitation and soil moisture (0.57) ( Refer “Correlation Plot” slide)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Seasonality exists for FFB yield and rest of the other variables ( Refer “Historical Trend” slide)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Methodology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Because of the change in Q4 vs Q3 estimates starting 2016,  two models were run. Model A (data 2011 – 2018), Model B (data 2016 – 2018)</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Because of correlations, maximum temperature and soil moisture were ignored so that they don’t affect the relationship estimates for average temperature and precipitation respectively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Since the life cycle of a palm fruit is 150 days, lag variables from one to five months were created and used in the regression model</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Because of the variation in units of variables, standardization was done before building the regression model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Model B was relative better than model A in explaining the relationship of FFB yield ( Refer “Model Results” slide)</a:t>
            </a:r>
          </a:p>
          <a:p>
            <a:pPr marL="285750" indent="-285750">
              <a:buFont typeface="Arial" panose="020B0604020202020204" pitchFamily="34" charset="0"/>
              <a:buChar char="•"/>
            </a:pPr>
            <a:r>
              <a:rPr lang="en-US" sz="1600" dirty="0"/>
              <a:t>FFB yield favors precipitation during the month of harvest (p value = 0.000115)  and is negatively affected by increase in temperature a month before the harvest (p value = 0.0293). </a:t>
            </a:r>
            <a:r>
              <a:rPr lang="en-US" sz="1600" dirty="0">
                <a:latin typeface="Times New Roman" panose="02020603050405020304" pitchFamily="18" charset="0"/>
                <a:cs typeface="Times New Roman" panose="02020603050405020304" pitchFamily="18" charset="0"/>
              </a:rPr>
              <a:t>Only significant variables with p value &gt; 0.05 have been selected. </a:t>
            </a:r>
            <a:endParaRPr lang="en-US" sz="1600" dirty="0"/>
          </a:p>
          <a:p>
            <a:pPr marL="285750" indent="-285750">
              <a:buFont typeface="Arial" panose="020B0604020202020204" pitchFamily="34" charset="0"/>
              <a:buChar char="•"/>
            </a:pPr>
            <a:endParaRPr lang="en-US" sz="1600" dirty="0"/>
          </a:p>
          <a:p>
            <a:r>
              <a:rPr lang="en-US" sz="1600" b="1" dirty="0"/>
              <a:t>Next steps:</a:t>
            </a:r>
          </a:p>
          <a:p>
            <a:pPr marL="285750" indent="-285750">
              <a:buFont typeface="Arial" panose="020B0604020202020204" pitchFamily="34" charset="0"/>
              <a:buChar char="•"/>
            </a:pPr>
            <a:r>
              <a:rPr lang="en-US" sz="1600" dirty="0"/>
              <a:t>It would help to understand the variables that are of interest. This would help to decide the exclusion criteria of variables</a:t>
            </a:r>
          </a:p>
          <a:p>
            <a:pPr marL="285750" indent="-285750">
              <a:buFont typeface="Arial" panose="020B0604020202020204" pitchFamily="34" charset="0"/>
              <a:buChar char="•"/>
            </a:pPr>
            <a:r>
              <a:rPr lang="en-US" sz="1600" dirty="0"/>
              <a:t>A similar study needs to be attempted by including weekly / biweekly data from 2016</a:t>
            </a:r>
          </a:p>
          <a:p>
            <a:pPr marL="285750" indent="-285750">
              <a:buFont typeface="Arial" panose="020B0604020202020204" pitchFamily="34" charset="0"/>
              <a:buChar char="•"/>
            </a:pPr>
            <a:r>
              <a:rPr lang="en-US" sz="1600" dirty="0"/>
              <a:t>By including reasons for change in Q4 vs Q3 estimates, the same study can be conducted on the entire period between 2008 and 2018</a:t>
            </a:r>
          </a:p>
        </p:txBody>
      </p:sp>
    </p:spTree>
    <p:extLst>
      <p:ext uri="{BB962C8B-B14F-4D97-AF65-F5344CB8AC3E}">
        <p14:creationId xmlns:p14="http://schemas.microsoft.com/office/powerpoint/2010/main" val="239034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2781915" cy="584775"/>
          </a:xfrm>
          <a:prstGeom prst="rect">
            <a:avLst/>
          </a:prstGeom>
          <a:noFill/>
        </p:spPr>
        <p:txBody>
          <a:bodyPr wrap="none" rtlCol="0">
            <a:spAutoFit/>
          </a:bodyPr>
          <a:lstStyle/>
          <a:p>
            <a:r>
              <a:rPr lang="en-US" sz="3200" dirty="0"/>
              <a:t>Historical Trend</a:t>
            </a:r>
          </a:p>
        </p:txBody>
      </p:sp>
      <p:pic>
        <p:nvPicPr>
          <p:cNvPr id="22" name="Picture 21">
            <a:extLst>
              <a:ext uri="{FF2B5EF4-FFF2-40B4-BE49-F238E27FC236}">
                <a16:creationId xmlns:a16="http://schemas.microsoft.com/office/drawing/2014/main" id="{21B9F4FF-1FBE-8625-7C52-7A7E772FE58E}"/>
              </a:ext>
            </a:extLst>
          </p:cNvPr>
          <p:cNvPicPr>
            <a:picLocks noChangeAspect="1"/>
          </p:cNvPicPr>
          <p:nvPr/>
        </p:nvPicPr>
        <p:blipFill>
          <a:blip r:embed="rId3"/>
          <a:stretch>
            <a:fillRect/>
          </a:stretch>
        </p:blipFill>
        <p:spPr>
          <a:xfrm>
            <a:off x="508723" y="1737575"/>
            <a:ext cx="3797393" cy="2034317"/>
          </a:xfrm>
          <a:prstGeom prst="rect">
            <a:avLst/>
          </a:prstGeom>
        </p:spPr>
      </p:pic>
      <p:pic>
        <p:nvPicPr>
          <p:cNvPr id="23" name="Picture 22">
            <a:extLst>
              <a:ext uri="{FF2B5EF4-FFF2-40B4-BE49-F238E27FC236}">
                <a16:creationId xmlns:a16="http://schemas.microsoft.com/office/drawing/2014/main" id="{D1CC189E-AA0B-1638-058A-E013D1A44DB2}"/>
              </a:ext>
            </a:extLst>
          </p:cNvPr>
          <p:cNvPicPr>
            <a:picLocks noChangeAspect="1"/>
          </p:cNvPicPr>
          <p:nvPr/>
        </p:nvPicPr>
        <p:blipFill>
          <a:blip r:embed="rId4"/>
          <a:stretch>
            <a:fillRect/>
          </a:stretch>
        </p:blipFill>
        <p:spPr>
          <a:xfrm>
            <a:off x="4144467" y="1716969"/>
            <a:ext cx="3731521" cy="2034318"/>
          </a:xfrm>
          <a:prstGeom prst="rect">
            <a:avLst/>
          </a:prstGeom>
        </p:spPr>
      </p:pic>
      <p:pic>
        <p:nvPicPr>
          <p:cNvPr id="24" name="Picture 23">
            <a:extLst>
              <a:ext uri="{FF2B5EF4-FFF2-40B4-BE49-F238E27FC236}">
                <a16:creationId xmlns:a16="http://schemas.microsoft.com/office/drawing/2014/main" id="{0923729D-6E9B-E4F5-F918-784C640272B7}"/>
              </a:ext>
            </a:extLst>
          </p:cNvPr>
          <p:cNvPicPr>
            <a:picLocks noChangeAspect="1"/>
          </p:cNvPicPr>
          <p:nvPr/>
        </p:nvPicPr>
        <p:blipFill>
          <a:blip r:embed="rId5"/>
          <a:stretch>
            <a:fillRect/>
          </a:stretch>
        </p:blipFill>
        <p:spPr>
          <a:xfrm>
            <a:off x="7794071" y="1732070"/>
            <a:ext cx="3731521" cy="2032134"/>
          </a:xfrm>
          <a:prstGeom prst="rect">
            <a:avLst/>
          </a:prstGeom>
        </p:spPr>
      </p:pic>
      <p:pic>
        <p:nvPicPr>
          <p:cNvPr id="25" name="Picture 24">
            <a:extLst>
              <a:ext uri="{FF2B5EF4-FFF2-40B4-BE49-F238E27FC236}">
                <a16:creationId xmlns:a16="http://schemas.microsoft.com/office/drawing/2014/main" id="{780ABCF9-7C02-6573-0337-CD27CA2612EA}"/>
              </a:ext>
            </a:extLst>
          </p:cNvPr>
          <p:cNvPicPr>
            <a:picLocks noChangeAspect="1"/>
          </p:cNvPicPr>
          <p:nvPr/>
        </p:nvPicPr>
        <p:blipFill>
          <a:blip r:embed="rId6"/>
          <a:stretch>
            <a:fillRect/>
          </a:stretch>
        </p:blipFill>
        <p:spPr>
          <a:xfrm>
            <a:off x="473576" y="3814723"/>
            <a:ext cx="3591883" cy="1984687"/>
          </a:xfrm>
          <a:prstGeom prst="rect">
            <a:avLst/>
          </a:prstGeom>
        </p:spPr>
      </p:pic>
      <p:pic>
        <p:nvPicPr>
          <p:cNvPr id="26" name="Picture 25">
            <a:extLst>
              <a:ext uri="{FF2B5EF4-FFF2-40B4-BE49-F238E27FC236}">
                <a16:creationId xmlns:a16="http://schemas.microsoft.com/office/drawing/2014/main" id="{0BB95140-2542-B1CE-2E2A-E605416282C9}"/>
              </a:ext>
            </a:extLst>
          </p:cNvPr>
          <p:cNvPicPr>
            <a:picLocks noChangeAspect="1"/>
          </p:cNvPicPr>
          <p:nvPr/>
        </p:nvPicPr>
        <p:blipFill>
          <a:blip r:embed="rId7"/>
          <a:stretch>
            <a:fillRect/>
          </a:stretch>
        </p:blipFill>
        <p:spPr>
          <a:xfrm>
            <a:off x="4116626" y="3812453"/>
            <a:ext cx="3677445" cy="1989811"/>
          </a:xfrm>
          <a:prstGeom prst="rect">
            <a:avLst/>
          </a:prstGeom>
        </p:spPr>
      </p:pic>
      <p:pic>
        <p:nvPicPr>
          <p:cNvPr id="27" name="Picture 26">
            <a:extLst>
              <a:ext uri="{FF2B5EF4-FFF2-40B4-BE49-F238E27FC236}">
                <a16:creationId xmlns:a16="http://schemas.microsoft.com/office/drawing/2014/main" id="{6435C9A2-4D69-A881-1B5F-D70068C9ECE7}"/>
              </a:ext>
            </a:extLst>
          </p:cNvPr>
          <p:cNvPicPr>
            <a:picLocks noChangeAspect="1"/>
          </p:cNvPicPr>
          <p:nvPr/>
        </p:nvPicPr>
        <p:blipFill>
          <a:blip r:embed="rId8"/>
          <a:stretch>
            <a:fillRect/>
          </a:stretch>
        </p:blipFill>
        <p:spPr>
          <a:xfrm>
            <a:off x="7794071" y="3858746"/>
            <a:ext cx="3591877" cy="1956642"/>
          </a:xfrm>
          <a:prstGeom prst="rect">
            <a:avLst/>
          </a:prstGeom>
        </p:spPr>
      </p:pic>
      <p:sp>
        <p:nvSpPr>
          <p:cNvPr id="29" name="TextBox 28">
            <a:extLst>
              <a:ext uri="{FF2B5EF4-FFF2-40B4-BE49-F238E27FC236}">
                <a16:creationId xmlns:a16="http://schemas.microsoft.com/office/drawing/2014/main" id="{C02FCB3B-AF88-ED6B-312F-ADDD180EF87D}"/>
              </a:ext>
            </a:extLst>
          </p:cNvPr>
          <p:cNvSpPr txBox="1"/>
          <p:nvPr/>
        </p:nvSpPr>
        <p:spPr>
          <a:xfrm>
            <a:off x="131790" y="782605"/>
            <a:ext cx="12052658"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Starting 2016, Q4 yields are </a:t>
            </a:r>
            <a:r>
              <a:rPr lang="en-US" sz="1600" b="1" dirty="0">
                <a:latin typeface="Times New Roman" panose="02020603050405020304" pitchFamily="18" charset="0"/>
                <a:cs typeface="Times New Roman" panose="02020603050405020304" pitchFamily="18" charset="0"/>
              </a:rPr>
              <a:t>consistently higher </a:t>
            </a:r>
            <a:r>
              <a:rPr lang="en-US" sz="1600" dirty="0">
                <a:latin typeface="Times New Roman" panose="02020603050405020304" pitchFamily="18" charset="0"/>
                <a:cs typeface="Times New Roman" panose="02020603050405020304" pitchFamily="18" charset="0"/>
              </a:rPr>
              <a:t>than Q3 yields. Whereas for 2010,2011, 2014 and 2015, Q4 yields are lower than Q3 yields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Starting Jan 2011, Q-o-Q variations in FBB yield are </a:t>
            </a:r>
            <a:r>
              <a:rPr lang="en-US" sz="1600" b="1" dirty="0">
                <a:latin typeface="Times New Roman" panose="02020603050405020304" pitchFamily="18" charset="0"/>
                <a:cs typeface="Times New Roman" panose="02020603050405020304" pitchFamily="18" charset="0"/>
              </a:rPr>
              <a:t>consistently higher </a:t>
            </a:r>
            <a:r>
              <a:rPr lang="en-US" sz="1600" dirty="0">
                <a:latin typeface="Times New Roman" panose="02020603050405020304" pitchFamily="18" charset="0"/>
                <a:cs typeface="Times New Roman" panose="02020603050405020304" pitchFamily="18" charset="0"/>
              </a:rPr>
              <a:t>as compared to the period between 2008 – 2010</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Seasonality exists for FFB yield and rest of the other variables</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141636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3607078" cy="584775"/>
          </a:xfrm>
          <a:prstGeom prst="rect">
            <a:avLst/>
          </a:prstGeom>
          <a:noFill/>
        </p:spPr>
        <p:txBody>
          <a:bodyPr wrap="none" rtlCol="0">
            <a:spAutoFit/>
          </a:bodyPr>
          <a:lstStyle/>
          <a:p>
            <a:r>
              <a:rPr lang="en-US" sz="3200" dirty="0"/>
              <a:t>Descriptive Statistics</a:t>
            </a:r>
          </a:p>
        </p:txBody>
      </p:sp>
      <p:pic>
        <p:nvPicPr>
          <p:cNvPr id="7" name="Picture 6">
            <a:extLst>
              <a:ext uri="{FF2B5EF4-FFF2-40B4-BE49-F238E27FC236}">
                <a16:creationId xmlns:a16="http://schemas.microsoft.com/office/drawing/2014/main" id="{4CF9CECE-64E5-AFD0-FFA0-E1A33366E893}"/>
              </a:ext>
            </a:extLst>
          </p:cNvPr>
          <p:cNvPicPr>
            <a:picLocks noChangeAspect="1"/>
          </p:cNvPicPr>
          <p:nvPr/>
        </p:nvPicPr>
        <p:blipFill>
          <a:blip r:embed="rId3"/>
          <a:stretch>
            <a:fillRect/>
          </a:stretch>
        </p:blipFill>
        <p:spPr>
          <a:xfrm>
            <a:off x="572729" y="3710439"/>
            <a:ext cx="7772400" cy="2459498"/>
          </a:xfrm>
          <a:prstGeom prst="rect">
            <a:avLst/>
          </a:prstGeom>
        </p:spPr>
      </p:pic>
      <p:pic>
        <p:nvPicPr>
          <p:cNvPr id="8" name="Picture 7">
            <a:extLst>
              <a:ext uri="{FF2B5EF4-FFF2-40B4-BE49-F238E27FC236}">
                <a16:creationId xmlns:a16="http://schemas.microsoft.com/office/drawing/2014/main" id="{3870F373-49E3-10A9-A94E-72DF9D3094AE}"/>
              </a:ext>
            </a:extLst>
          </p:cNvPr>
          <p:cNvPicPr>
            <a:picLocks noChangeAspect="1"/>
          </p:cNvPicPr>
          <p:nvPr/>
        </p:nvPicPr>
        <p:blipFill>
          <a:blip r:embed="rId4"/>
          <a:stretch>
            <a:fillRect/>
          </a:stretch>
        </p:blipFill>
        <p:spPr>
          <a:xfrm>
            <a:off x="380999" y="1140448"/>
            <a:ext cx="7772400" cy="2569990"/>
          </a:xfrm>
          <a:prstGeom prst="rect">
            <a:avLst/>
          </a:prstGeom>
        </p:spPr>
      </p:pic>
      <p:sp>
        <p:nvSpPr>
          <p:cNvPr id="11" name="TextBox 10">
            <a:extLst>
              <a:ext uri="{FF2B5EF4-FFF2-40B4-BE49-F238E27FC236}">
                <a16:creationId xmlns:a16="http://schemas.microsoft.com/office/drawing/2014/main" id="{AC263AD5-5448-216C-5D2C-0D6384B085D9}"/>
              </a:ext>
            </a:extLst>
          </p:cNvPr>
          <p:cNvSpPr txBox="1"/>
          <p:nvPr/>
        </p:nvSpPr>
        <p:spPr>
          <a:xfrm>
            <a:off x="8536859" y="3710438"/>
            <a:ext cx="3365089"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SoilMoisture</a:t>
            </a:r>
            <a:r>
              <a:rPr lang="en-US" sz="1400" dirty="0"/>
              <a:t>, </a:t>
            </a:r>
            <a:r>
              <a:rPr lang="en-US" sz="1400" dirty="0" err="1"/>
              <a:t>Average_Temp</a:t>
            </a:r>
            <a:r>
              <a:rPr lang="en-US" sz="1400" dirty="0"/>
              <a:t>, </a:t>
            </a:r>
            <a:r>
              <a:rPr lang="en-US" sz="1400" dirty="0" err="1"/>
              <a:t>Min_Temp</a:t>
            </a:r>
            <a:r>
              <a:rPr lang="en-US" sz="1400" dirty="0"/>
              <a:t>, </a:t>
            </a:r>
            <a:r>
              <a:rPr lang="en-US" sz="1400" dirty="0" err="1"/>
              <a:t>Max_temp</a:t>
            </a:r>
            <a:r>
              <a:rPr lang="en-US" sz="1400" dirty="0"/>
              <a:t> are left skewed</a:t>
            </a:r>
          </a:p>
          <a:p>
            <a:pPr marL="285750" indent="-285750">
              <a:buFont typeface="Arial" panose="020B0604020202020204" pitchFamily="34" charset="0"/>
              <a:buChar char="•"/>
            </a:pPr>
            <a:r>
              <a:rPr lang="en-US" sz="1400" dirty="0"/>
              <a:t>Precipitation and Working data are normally distributed</a:t>
            </a:r>
          </a:p>
          <a:p>
            <a:pPr marL="285750" indent="-285750">
              <a:buFont typeface="Arial" panose="020B0604020202020204" pitchFamily="34" charset="0"/>
              <a:buChar char="•"/>
            </a:pPr>
            <a:r>
              <a:rPr lang="en-US" sz="1400" dirty="0" err="1"/>
              <a:t>FFB_Yield</a:t>
            </a:r>
            <a:r>
              <a:rPr lang="en-US" sz="1400" dirty="0"/>
              <a:t> and </a:t>
            </a:r>
            <a:r>
              <a:rPr lang="en-US" sz="1400" dirty="0" err="1"/>
              <a:t>HA_Harvested</a:t>
            </a:r>
            <a:r>
              <a:rPr lang="en-US" sz="1400" dirty="0"/>
              <a:t> right skewed</a:t>
            </a:r>
          </a:p>
          <a:p>
            <a:pPr marL="285750" indent="-285750">
              <a:buFont typeface="Arial" panose="020B0604020202020204" pitchFamily="34" charset="0"/>
              <a:buChar char="•"/>
            </a:pPr>
            <a:r>
              <a:rPr lang="en-US" sz="1400" dirty="0" err="1"/>
              <a:t>Average_temp</a:t>
            </a:r>
            <a:r>
              <a:rPr lang="en-US" sz="1400" dirty="0"/>
              <a:t>, </a:t>
            </a:r>
            <a:r>
              <a:rPr lang="en-US" sz="1400" dirty="0" err="1"/>
              <a:t>Min_temp</a:t>
            </a:r>
            <a:r>
              <a:rPr lang="en-US" sz="1400" dirty="0"/>
              <a:t> and Precipitation have potential outliers based on +/- 1.5IQR rule</a:t>
            </a:r>
          </a:p>
        </p:txBody>
      </p:sp>
      <p:sp>
        <p:nvSpPr>
          <p:cNvPr id="12" name="TextBox 11">
            <a:extLst>
              <a:ext uri="{FF2B5EF4-FFF2-40B4-BE49-F238E27FC236}">
                <a16:creationId xmlns:a16="http://schemas.microsoft.com/office/drawing/2014/main" id="{3B153FCF-90CE-03C6-F8C4-CBE2FD97A296}"/>
              </a:ext>
            </a:extLst>
          </p:cNvPr>
          <p:cNvSpPr txBox="1"/>
          <p:nvPr/>
        </p:nvSpPr>
        <p:spPr>
          <a:xfrm>
            <a:off x="8526845" y="1272839"/>
            <a:ext cx="336508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 missing data</a:t>
            </a:r>
          </a:p>
          <a:p>
            <a:pPr marL="285750" indent="-285750">
              <a:buFont typeface="Arial" panose="020B0604020202020204" pitchFamily="34" charset="0"/>
              <a:buChar char="•"/>
            </a:pPr>
            <a:r>
              <a:rPr lang="en-US" sz="1400" dirty="0"/>
              <a:t>All the variables are continuous</a:t>
            </a:r>
          </a:p>
          <a:p>
            <a:pPr marL="285750" indent="-285750">
              <a:buFont typeface="Arial" panose="020B0604020202020204" pitchFamily="34" charset="0"/>
              <a:buChar char="•"/>
            </a:pPr>
            <a:r>
              <a:rPr lang="en-US" sz="1400" dirty="0"/>
              <a:t>Unit of the variable differ significantly</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856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2810834" cy="584775"/>
          </a:xfrm>
          <a:prstGeom prst="rect">
            <a:avLst/>
          </a:prstGeom>
          <a:noFill/>
        </p:spPr>
        <p:txBody>
          <a:bodyPr wrap="none" rtlCol="0">
            <a:spAutoFit/>
          </a:bodyPr>
          <a:lstStyle/>
          <a:p>
            <a:r>
              <a:rPr lang="en-US" sz="3200" dirty="0"/>
              <a:t>Correlation Plot</a:t>
            </a:r>
          </a:p>
        </p:txBody>
      </p:sp>
      <p:pic>
        <p:nvPicPr>
          <p:cNvPr id="2" name="Picture 1">
            <a:extLst>
              <a:ext uri="{FF2B5EF4-FFF2-40B4-BE49-F238E27FC236}">
                <a16:creationId xmlns:a16="http://schemas.microsoft.com/office/drawing/2014/main" id="{8E22A3D1-7CEA-BE31-A496-7E5BC9B46DA8}"/>
              </a:ext>
            </a:extLst>
          </p:cNvPr>
          <p:cNvPicPr>
            <a:picLocks noChangeAspect="1"/>
          </p:cNvPicPr>
          <p:nvPr/>
        </p:nvPicPr>
        <p:blipFill>
          <a:blip r:embed="rId3"/>
          <a:stretch>
            <a:fillRect/>
          </a:stretch>
        </p:blipFill>
        <p:spPr>
          <a:xfrm>
            <a:off x="263012" y="877101"/>
            <a:ext cx="8655076" cy="2759589"/>
          </a:xfrm>
          <a:prstGeom prst="rect">
            <a:avLst/>
          </a:prstGeom>
        </p:spPr>
      </p:pic>
      <p:sp>
        <p:nvSpPr>
          <p:cNvPr id="6" name="TextBox 5">
            <a:extLst>
              <a:ext uri="{FF2B5EF4-FFF2-40B4-BE49-F238E27FC236}">
                <a16:creationId xmlns:a16="http://schemas.microsoft.com/office/drawing/2014/main" id="{FD8021D1-88D9-4ED4-2260-FC37E7DCD0EC}"/>
              </a:ext>
            </a:extLst>
          </p:cNvPr>
          <p:cNvSpPr txBox="1"/>
          <p:nvPr/>
        </p:nvSpPr>
        <p:spPr>
          <a:xfrm>
            <a:off x="263013" y="3825727"/>
            <a:ext cx="865506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Since we want to understand the impact of individual variables on FFB yield, PCA or any other dimensionality reduction cannot be done</a:t>
            </a:r>
          </a:p>
          <a:p>
            <a:pPr marL="285750" indent="-285750">
              <a:buFont typeface="Arial" panose="020B0604020202020204" pitchFamily="34" charset="0"/>
              <a:buChar char="•"/>
            </a:pPr>
            <a:r>
              <a:rPr lang="en-US" sz="1600" dirty="0"/>
              <a:t>The next best option is to ignore one of the correlated variables</a:t>
            </a:r>
          </a:p>
        </p:txBody>
      </p:sp>
    </p:spTree>
    <p:extLst>
      <p:ext uri="{BB962C8B-B14F-4D97-AF65-F5344CB8AC3E}">
        <p14:creationId xmlns:p14="http://schemas.microsoft.com/office/powerpoint/2010/main" val="2814441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2548262" cy="584775"/>
          </a:xfrm>
          <a:prstGeom prst="rect">
            <a:avLst/>
          </a:prstGeom>
          <a:noFill/>
        </p:spPr>
        <p:txBody>
          <a:bodyPr wrap="none" rtlCol="0">
            <a:spAutoFit/>
          </a:bodyPr>
          <a:lstStyle/>
          <a:p>
            <a:r>
              <a:rPr lang="en-US" sz="3200" dirty="0"/>
              <a:t>Model Results</a:t>
            </a:r>
          </a:p>
        </p:txBody>
      </p:sp>
      <p:sp>
        <p:nvSpPr>
          <p:cNvPr id="19" name="TextBox 18">
            <a:extLst>
              <a:ext uri="{FF2B5EF4-FFF2-40B4-BE49-F238E27FC236}">
                <a16:creationId xmlns:a16="http://schemas.microsoft.com/office/drawing/2014/main" id="{DD5C6AD8-DD6C-9DC8-7512-2222353E938C}"/>
              </a:ext>
            </a:extLst>
          </p:cNvPr>
          <p:cNvSpPr txBox="1"/>
          <p:nvPr/>
        </p:nvSpPr>
        <p:spPr>
          <a:xfrm>
            <a:off x="7999289" y="1435966"/>
            <a:ext cx="2128018" cy="369332"/>
          </a:xfrm>
          <a:prstGeom prst="rect">
            <a:avLst/>
          </a:prstGeom>
          <a:noFill/>
        </p:spPr>
        <p:txBody>
          <a:bodyPr wrap="none" rtlCol="0">
            <a:spAutoFit/>
          </a:bodyPr>
          <a:lstStyle/>
          <a:p>
            <a:r>
              <a:rPr lang="en-US" dirty="0"/>
              <a:t>Regression summary</a:t>
            </a:r>
          </a:p>
        </p:txBody>
      </p:sp>
      <p:pic>
        <p:nvPicPr>
          <p:cNvPr id="21" name="Picture 20">
            <a:extLst>
              <a:ext uri="{FF2B5EF4-FFF2-40B4-BE49-F238E27FC236}">
                <a16:creationId xmlns:a16="http://schemas.microsoft.com/office/drawing/2014/main" id="{996733DE-39C7-2AC1-5AAA-FF30E84621BE}"/>
              </a:ext>
            </a:extLst>
          </p:cNvPr>
          <p:cNvPicPr>
            <a:picLocks noChangeAspect="1"/>
          </p:cNvPicPr>
          <p:nvPr/>
        </p:nvPicPr>
        <p:blipFill>
          <a:blip r:embed="rId3"/>
          <a:stretch>
            <a:fillRect/>
          </a:stretch>
        </p:blipFill>
        <p:spPr>
          <a:xfrm>
            <a:off x="6460368" y="1774810"/>
            <a:ext cx="5473700" cy="3657600"/>
          </a:xfrm>
          <a:prstGeom prst="rect">
            <a:avLst/>
          </a:prstGeom>
        </p:spPr>
      </p:pic>
      <p:sp>
        <p:nvSpPr>
          <p:cNvPr id="2" name="TextBox 1">
            <a:extLst>
              <a:ext uri="{FF2B5EF4-FFF2-40B4-BE49-F238E27FC236}">
                <a16:creationId xmlns:a16="http://schemas.microsoft.com/office/drawing/2014/main" id="{B2378C36-D42A-7F30-A499-CC6CFACAF459}"/>
              </a:ext>
            </a:extLst>
          </p:cNvPr>
          <p:cNvSpPr txBox="1"/>
          <p:nvPr/>
        </p:nvSpPr>
        <p:spPr>
          <a:xfrm>
            <a:off x="2164997" y="1435965"/>
            <a:ext cx="2128018" cy="369332"/>
          </a:xfrm>
          <a:prstGeom prst="rect">
            <a:avLst/>
          </a:prstGeom>
          <a:noFill/>
        </p:spPr>
        <p:txBody>
          <a:bodyPr wrap="none" rtlCol="0">
            <a:spAutoFit/>
          </a:bodyPr>
          <a:lstStyle/>
          <a:p>
            <a:r>
              <a:rPr lang="en-US" dirty="0"/>
              <a:t>Regression summary</a:t>
            </a:r>
          </a:p>
        </p:txBody>
      </p:sp>
      <p:pic>
        <p:nvPicPr>
          <p:cNvPr id="6" name="Picture 5">
            <a:extLst>
              <a:ext uri="{FF2B5EF4-FFF2-40B4-BE49-F238E27FC236}">
                <a16:creationId xmlns:a16="http://schemas.microsoft.com/office/drawing/2014/main" id="{9E8420C0-2094-7411-44FD-F4C9E8C6E6E7}"/>
              </a:ext>
            </a:extLst>
          </p:cNvPr>
          <p:cNvPicPr>
            <a:picLocks noChangeAspect="1"/>
          </p:cNvPicPr>
          <p:nvPr/>
        </p:nvPicPr>
        <p:blipFill>
          <a:blip r:embed="rId4"/>
          <a:stretch>
            <a:fillRect/>
          </a:stretch>
        </p:blipFill>
        <p:spPr>
          <a:xfrm>
            <a:off x="802039" y="1774810"/>
            <a:ext cx="5473700" cy="3644900"/>
          </a:xfrm>
          <a:prstGeom prst="rect">
            <a:avLst/>
          </a:prstGeom>
        </p:spPr>
      </p:pic>
      <p:sp>
        <p:nvSpPr>
          <p:cNvPr id="7" name="TextBox 6">
            <a:extLst>
              <a:ext uri="{FF2B5EF4-FFF2-40B4-BE49-F238E27FC236}">
                <a16:creationId xmlns:a16="http://schemas.microsoft.com/office/drawing/2014/main" id="{AC899A8E-4556-C5E7-FC7F-81B69E07CFC5}"/>
              </a:ext>
            </a:extLst>
          </p:cNvPr>
          <p:cNvSpPr txBox="1"/>
          <p:nvPr/>
        </p:nvSpPr>
        <p:spPr>
          <a:xfrm>
            <a:off x="1617665" y="854236"/>
            <a:ext cx="3376181" cy="369332"/>
          </a:xfrm>
          <a:prstGeom prst="rect">
            <a:avLst/>
          </a:prstGeom>
          <a:noFill/>
        </p:spPr>
        <p:txBody>
          <a:bodyPr wrap="none" rtlCol="0">
            <a:spAutoFit/>
          </a:bodyPr>
          <a:lstStyle/>
          <a:p>
            <a:r>
              <a:rPr lang="en-US" dirty="0"/>
              <a:t>Model A: Between 2011 and 2018</a:t>
            </a:r>
          </a:p>
        </p:txBody>
      </p:sp>
      <p:sp>
        <p:nvSpPr>
          <p:cNvPr id="8" name="TextBox 7">
            <a:extLst>
              <a:ext uri="{FF2B5EF4-FFF2-40B4-BE49-F238E27FC236}">
                <a16:creationId xmlns:a16="http://schemas.microsoft.com/office/drawing/2014/main" id="{43A0B43F-0AAC-A6F7-DED7-D1430C4776E0}"/>
              </a:ext>
            </a:extLst>
          </p:cNvPr>
          <p:cNvSpPr txBox="1"/>
          <p:nvPr/>
        </p:nvSpPr>
        <p:spPr>
          <a:xfrm>
            <a:off x="7631814" y="859481"/>
            <a:ext cx="3368166" cy="369332"/>
          </a:xfrm>
          <a:prstGeom prst="rect">
            <a:avLst/>
          </a:prstGeom>
          <a:noFill/>
        </p:spPr>
        <p:txBody>
          <a:bodyPr wrap="none" rtlCol="0">
            <a:spAutoFit/>
          </a:bodyPr>
          <a:lstStyle/>
          <a:p>
            <a:r>
              <a:rPr lang="en-US" dirty="0"/>
              <a:t>Model B: Between 2016 and 2018</a:t>
            </a:r>
          </a:p>
        </p:txBody>
      </p:sp>
      <p:sp>
        <p:nvSpPr>
          <p:cNvPr id="11" name="TextBox 10">
            <a:extLst>
              <a:ext uri="{FF2B5EF4-FFF2-40B4-BE49-F238E27FC236}">
                <a16:creationId xmlns:a16="http://schemas.microsoft.com/office/drawing/2014/main" id="{B4182145-F5E3-08F0-A61F-9D95E49D34EB}"/>
              </a:ext>
            </a:extLst>
          </p:cNvPr>
          <p:cNvSpPr txBox="1"/>
          <p:nvPr/>
        </p:nvSpPr>
        <p:spPr>
          <a:xfrm>
            <a:off x="802039" y="5559805"/>
            <a:ext cx="995458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Results for model B, which was run on data between 2016 and 2018, are better in terms of R-squared, AIC and BIC</a:t>
            </a:r>
          </a:p>
          <a:p>
            <a:pPr marL="285750" indent="-285750">
              <a:buFont typeface="Arial" panose="020B0604020202020204" pitchFamily="34" charset="0"/>
              <a:buChar char="•"/>
            </a:pPr>
            <a:r>
              <a:rPr lang="en-US" sz="1600" dirty="0"/>
              <a:t>Hence we will only take significant variables from model B to explain the relationship</a:t>
            </a:r>
          </a:p>
        </p:txBody>
      </p:sp>
    </p:spTree>
    <p:extLst>
      <p:ext uri="{BB962C8B-B14F-4D97-AF65-F5344CB8AC3E}">
        <p14:creationId xmlns:p14="http://schemas.microsoft.com/office/powerpoint/2010/main" val="50329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2928238" cy="584775"/>
          </a:xfrm>
          <a:prstGeom prst="rect">
            <a:avLst/>
          </a:prstGeom>
          <a:noFill/>
        </p:spPr>
        <p:txBody>
          <a:bodyPr wrap="none" rtlCol="0">
            <a:spAutoFit/>
          </a:bodyPr>
          <a:lstStyle/>
          <a:p>
            <a:r>
              <a:rPr lang="en-US" sz="3200" dirty="0"/>
              <a:t>Table of Content</a:t>
            </a:r>
          </a:p>
        </p:txBody>
      </p:sp>
      <p:sp>
        <p:nvSpPr>
          <p:cNvPr id="11" name="TextBox 10">
            <a:extLst>
              <a:ext uri="{FF2B5EF4-FFF2-40B4-BE49-F238E27FC236}">
                <a16:creationId xmlns:a16="http://schemas.microsoft.com/office/drawing/2014/main" id="{5011F9A6-4072-FD4C-BA0B-D2E476CC0B2C}"/>
              </a:ext>
            </a:extLst>
          </p:cNvPr>
          <p:cNvSpPr txBox="1"/>
          <p:nvPr/>
        </p:nvSpPr>
        <p:spPr>
          <a:xfrm>
            <a:off x="126747" y="950612"/>
            <a:ext cx="10076507" cy="550920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Introduction</a:t>
            </a:r>
            <a:endParaRPr lang="en-US" sz="1600" dirty="0"/>
          </a:p>
          <a:p>
            <a:pPr marL="285750" indent="-285750">
              <a:buFont typeface="Arial" panose="020B0604020202020204" pitchFamily="34" charset="0"/>
              <a:buChar char="•"/>
            </a:pPr>
            <a:r>
              <a:rPr lang="en-US" sz="1600" b="1" dirty="0"/>
              <a:t>Question 1</a:t>
            </a:r>
          </a:p>
          <a:p>
            <a:pPr marL="857250" lvl="1" indent="-400050">
              <a:buFont typeface="+mj-lt"/>
              <a:buAutoNum type="romanUcPeriod"/>
            </a:pPr>
            <a:r>
              <a:rPr lang="en-US" sz="1600" dirty="0"/>
              <a:t>Objective And Assumptions</a:t>
            </a:r>
          </a:p>
          <a:p>
            <a:pPr marL="857250" lvl="1" indent="-400050">
              <a:buFont typeface="+mj-lt"/>
              <a:buAutoNum type="romanUcPeriod"/>
            </a:pPr>
            <a:r>
              <a:rPr lang="en-US" sz="1600" dirty="0"/>
              <a:t>Executive Summary</a:t>
            </a:r>
          </a:p>
          <a:p>
            <a:pPr marL="857250" lvl="1" indent="-400050">
              <a:buFont typeface="+mj-lt"/>
              <a:buAutoNum type="romanUcPeriod"/>
            </a:pPr>
            <a:r>
              <a:rPr lang="en-US" sz="1600" dirty="0"/>
              <a:t>Descriptive Statistics</a:t>
            </a:r>
          </a:p>
          <a:p>
            <a:pPr marL="857250" lvl="1" indent="-400050">
              <a:buFont typeface="+mj-lt"/>
              <a:buAutoNum type="romanUcPeriod"/>
            </a:pPr>
            <a:r>
              <a:rPr lang="en-US" sz="1600" dirty="0"/>
              <a:t>Correlation Plot</a:t>
            </a:r>
          </a:p>
          <a:p>
            <a:pPr marL="857250" lvl="1" indent="-400050">
              <a:buFont typeface="+mj-lt"/>
              <a:buAutoNum type="romanUcPeriod"/>
            </a:pPr>
            <a:r>
              <a:rPr lang="en-US" sz="1600" dirty="0"/>
              <a:t>PCA Results</a:t>
            </a:r>
          </a:p>
          <a:p>
            <a:pPr marL="857250" lvl="1" indent="-400050">
              <a:buFont typeface="+mj-lt"/>
              <a:buAutoNum type="romanUcPeriod"/>
            </a:pPr>
            <a:r>
              <a:rPr lang="en-US" sz="1600" dirty="0"/>
              <a:t>Cluster Selection</a:t>
            </a:r>
          </a:p>
          <a:p>
            <a:pPr marL="857250" lvl="1" indent="-400050">
              <a:buFont typeface="+mj-lt"/>
              <a:buAutoNum type="romanUcPeriod"/>
            </a:pPr>
            <a:r>
              <a:rPr lang="en-US" sz="1600" dirty="0" err="1"/>
              <a:t>Kmeans</a:t>
            </a:r>
            <a:r>
              <a:rPr lang="en-US" sz="1600" dirty="0"/>
              <a:t> Vs </a:t>
            </a:r>
            <a:r>
              <a:rPr lang="en-US" sz="1600" dirty="0" err="1"/>
              <a:t>Guassian</a:t>
            </a:r>
            <a:endParaRPr lang="en-US" sz="1600" dirty="0"/>
          </a:p>
          <a:p>
            <a:pPr marL="857250" lvl="1" indent="-400050">
              <a:buFont typeface="+mj-lt"/>
              <a:buAutoNum type="romanUcPeriod"/>
            </a:pPr>
            <a:r>
              <a:rPr lang="en-US" sz="1600" dirty="0"/>
              <a:t>Cluster Profiles</a:t>
            </a:r>
          </a:p>
          <a:p>
            <a:pPr marL="285750" indent="-285750">
              <a:buFont typeface="Arial" panose="020B0604020202020204" pitchFamily="34" charset="0"/>
              <a:buChar char="•"/>
            </a:pPr>
            <a:r>
              <a:rPr lang="en-US" sz="1600" b="1" dirty="0"/>
              <a:t>Question 2</a:t>
            </a:r>
          </a:p>
          <a:p>
            <a:pPr marL="857250" lvl="1" indent="-400050">
              <a:buFont typeface="+mj-lt"/>
              <a:buAutoNum type="romanUcPeriod"/>
            </a:pPr>
            <a:r>
              <a:rPr lang="en-US" sz="1600" dirty="0"/>
              <a:t>Objective And Assumptions</a:t>
            </a:r>
          </a:p>
          <a:p>
            <a:pPr marL="857250" lvl="1" indent="-400050">
              <a:buFont typeface="+mj-lt"/>
              <a:buAutoNum type="romanUcPeriod"/>
            </a:pPr>
            <a:r>
              <a:rPr lang="en-US" sz="1600" dirty="0"/>
              <a:t>Executive Summary</a:t>
            </a:r>
          </a:p>
          <a:p>
            <a:pPr marL="857250" lvl="1" indent="-400050">
              <a:buFont typeface="+mj-lt"/>
              <a:buAutoNum type="romanUcPeriod"/>
            </a:pPr>
            <a:r>
              <a:rPr lang="en-US" sz="1600" dirty="0"/>
              <a:t>Historical Trend</a:t>
            </a:r>
          </a:p>
          <a:p>
            <a:pPr marL="857250" lvl="1" indent="-400050">
              <a:buFont typeface="+mj-lt"/>
              <a:buAutoNum type="romanUcPeriod"/>
            </a:pPr>
            <a:r>
              <a:rPr lang="en-US" sz="1600" dirty="0"/>
              <a:t>Descriptive Statistics</a:t>
            </a:r>
          </a:p>
          <a:p>
            <a:pPr marL="857250" lvl="1" indent="-400050">
              <a:buFont typeface="+mj-lt"/>
              <a:buAutoNum type="romanUcPeriod"/>
            </a:pPr>
            <a:r>
              <a:rPr lang="en-US" sz="1600" dirty="0"/>
              <a:t>Correlation Plot</a:t>
            </a:r>
          </a:p>
          <a:p>
            <a:pPr marL="857250" lvl="1" indent="-400050">
              <a:buFont typeface="+mj-lt"/>
              <a:buAutoNum type="romanUcPeriod"/>
            </a:pPr>
            <a:r>
              <a:rPr lang="en-US" sz="1600" dirty="0"/>
              <a:t>Model Results</a:t>
            </a:r>
          </a:p>
          <a:p>
            <a:pPr marL="857250" lvl="1" indent="-400050">
              <a:buFont typeface="+mj-lt"/>
              <a:buAutoNum type="romanUcPeriod"/>
            </a:pPr>
            <a:r>
              <a:rPr lang="en-US" sz="1600" dirty="0"/>
              <a:t>Significant Variables: Model B</a:t>
            </a:r>
          </a:p>
          <a:p>
            <a:pPr marL="857250" lvl="1" indent="-400050">
              <a:buFont typeface="+mj-lt"/>
              <a:buAutoNum type="romanUcPeriod"/>
            </a:pPr>
            <a:r>
              <a:rPr lang="en-US" sz="1600" dirty="0"/>
              <a:t>Relationship Between External Variables And FFB Yield</a:t>
            </a:r>
          </a:p>
          <a:p>
            <a:pPr marL="285750" indent="-285750">
              <a:buFont typeface="Arial" panose="020B0604020202020204" pitchFamily="34" charset="0"/>
              <a:buChar char="•"/>
            </a:pPr>
            <a:r>
              <a:rPr lang="en-US" sz="1600" b="1" dirty="0"/>
              <a:t>Question 3</a:t>
            </a:r>
          </a:p>
          <a:p>
            <a:pPr marL="857250" lvl="1" indent="-400050">
              <a:buFont typeface="+mj-lt"/>
              <a:buAutoNum type="romanUcPeriod"/>
            </a:pPr>
            <a:r>
              <a:rPr lang="en-US" sz="1600" dirty="0"/>
              <a:t>Results</a:t>
            </a:r>
          </a:p>
          <a:p>
            <a:endParaRPr lang="en-US" sz="1600" dirty="0"/>
          </a:p>
        </p:txBody>
      </p:sp>
    </p:spTree>
    <p:extLst>
      <p:ext uri="{BB962C8B-B14F-4D97-AF65-F5344CB8AC3E}">
        <p14:creationId xmlns:p14="http://schemas.microsoft.com/office/powerpoint/2010/main" val="32753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5120761" cy="584775"/>
          </a:xfrm>
          <a:prstGeom prst="rect">
            <a:avLst/>
          </a:prstGeom>
          <a:noFill/>
        </p:spPr>
        <p:txBody>
          <a:bodyPr wrap="none" rtlCol="0">
            <a:spAutoFit/>
          </a:bodyPr>
          <a:lstStyle/>
          <a:p>
            <a:r>
              <a:rPr lang="en-US" sz="3200" dirty="0"/>
              <a:t>Significant Variables: Model B</a:t>
            </a:r>
          </a:p>
        </p:txBody>
      </p:sp>
      <p:pic>
        <p:nvPicPr>
          <p:cNvPr id="22" name="Picture 21">
            <a:extLst>
              <a:ext uri="{FF2B5EF4-FFF2-40B4-BE49-F238E27FC236}">
                <a16:creationId xmlns:a16="http://schemas.microsoft.com/office/drawing/2014/main" id="{71ADDAA8-EB14-5230-784C-673749CF3106}"/>
              </a:ext>
            </a:extLst>
          </p:cNvPr>
          <p:cNvPicPr>
            <a:picLocks noChangeAspect="1"/>
          </p:cNvPicPr>
          <p:nvPr/>
        </p:nvPicPr>
        <p:blipFill>
          <a:blip r:embed="rId3"/>
          <a:stretch>
            <a:fillRect/>
          </a:stretch>
        </p:blipFill>
        <p:spPr>
          <a:xfrm>
            <a:off x="51317" y="1296843"/>
            <a:ext cx="6781800" cy="3187700"/>
          </a:xfrm>
          <a:prstGeom prst="rect">
            <a:avLst/>
          </a:prstGeom>
        </p:spPr>
      </p:pic>
      <p:sp>
        <p:nvSpPr>
          <p:cNvPr id="23" name="TextBox 22">
            <a:extLst>
              <a:ext uri="{FF2B5EF4-FFF2-40B4-BE49-F238E27FC236}">
                <a16:creationId xmlns:a16="http://schemas.microsoft.com/office/drawing/2014/main" id="{8BB69A42-738F-E48E-7F12-A3CA493D77C3}"/>
              </a:ext>
            </a:extLst>
          </p:cNvPr>
          <p:cNvSpPr txBox="1"/>
          <p:nvPr/>
        </p:nvSpPr>
        <p:spPr>
          <a:xfrm>
            <a:off x="552588" y="927511"/>
            <a:ext cx="3368166" cy="369332"/>
          </a:xfrm>
          <a:prstGeom prst="rect">
            <a:avLst/>
          </a:prstGeom>
          <a:noFill/>
        </p:spPr>
        <p:txBody>
          <a:bodyPr wrap="none" rtlCol="0">
            <a:spAutoFit/>
          </a:bodyPr>
          <a:lstStyle/>
          <a:p>
            <a:r>
              <a:rPr lang="en-US" dirty="0"/>
              <a:t>Model B: Between 2016 and 2018</a:t>
            </a:r>
          </a:p>
        </p:txBody>
      </p:sp>
    </p:spTree>
    <p:extLst>
      <p:ext uri="{BB962C8B-B14F-4D97-AF65-F5344CB8AC3E}">
        <p14:creationId xmlns:p14="http://schemas.microsoft.com/office/powerpoint/2010/main" val="741876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9268691" cy="584775"/>
          </a:xfrm>
          <a:prstGeom prst="rect">
            <a:avLst/>
          </a:prstGeom>
          <a:noFill/>
        </p:spPr>
        <p:txBody>
          <a:bodyPr wrap="none" rtlCol="0">
            <a:spAutoFit/>
          </a:bodyPr>
          <a:lstStyle/>
          <a:p>
            <a:r>
              <a:rPr lang="en-US" sz="3200" dirty="0"/>
              <a:t>Relationship Between External Variables And FFB Yield</a:t>
            </a:r>
          </a:p>
        </p:txBody>
      </p:sp>
      <p:graphicFrame>
        <p:nvGraphicFramePr>
          <p:cNvPr id="7" name="Table 6">
            <a:extLst>
              <a:ext uri="{FF2B5EF4-FFF2-40B4-BE49-F238E27FC236}">
                <a16:creationId xmlns:a16="http://schemas.microsoft.com/office/drawing/2014/main" id="{F4DDA0C7-9441-4018-1CA7-9FD9C61AE06C}"/>
              </a:ext>
            </a:extLst>
          </p:cNvPr>
          <p:cNvGraphicFramePr>
            <a:graphicFrameLocks noGrp="1"/>
          </p:cNvGraphicFramePr>
          <p:nvPr>
            <p:extLst>
              <p:ext uri="{D42A27DB-BD31-4B8C-83A1-F6EECF244321}">
                <p14:modId xmlns:p14="http://schemas.microsoft.com/office/powerpoint/2010/main" val="1991725677"/>
              </p:ext>
            </p:extLst>
          </p:nvPr>
        </p:nvGraphicFramePr>
        <p:xfrm>
          <a:off x="245532" y="978008"/>
          <a:ext cx="11404597" cy="1435200"/>
        </p:xfrm>
        <a:graphic>
          <a:graphicData uri="http://schemas.openxmlformats.org/drawingml/2006/table">
            <a:tbl>
              <a:tblPr/>
              <a:tblGrid>
                <a:gridCol w="1955801">
                  <a:extLst>
                    <a:ext uri="{9D8B030D-6E8A-4147-A177-3AD203B41FA5}">
                      <a16:colId xmlns:a16="http://schemas.microsoft.com/office/drawing/2014/main" val="3495544841"/>
                    </a:ext>
                  </a:extLst>
                </a:gridCol>
                <a:gridCol w="2167467">
                  <a:extLst>
                    <a:ext uri="{9D8B030D-6E8A-4147-A177-3AD203B41FA5}">
                      <a16:colId xmlns:a16="http://schemas.microsoft.com/office/drawing/2014/main" val="117325356"/>
                    </a:ext>
                  </a:extLst>
                </a:gridCol>
                <a:gridCol w="7281329">
                  <a:extLst>
                    <a:ext uri="{9D8B030D-6E8A-4147-A177-3AD203B41FA5}">
                      <a16:colId xmlns:a16="http://schemas.microsoft.com/office/drawing/2014/main" val="2957208223"/>
                    </a:ext>
                  </a:extLst>
                </a:gridCol>
              </a:tblGrid>
              <a:tr h="196553">
                <a:tc>
                  <a:txBody>
                    <a:bodyPr/>
                    <a:lstStyle/>
                    <a:p>
                      <a:pPr algn="ctr" fontAlgn="b"/>
                      <a:r>
                        <a:rPr lang="en-MY" sz="1600" b="1" i="0" u="none" strike="noStrike">
                          <a:solidFill>
                            <a:srgbClr val="000000"/>
                          </a:solidFill>
                          <a:effectLst/>
                          <a:latin typeface="Calibri" panose="020F0502020204030204" pitchFamily="34" charset="0"/>
                        </a:rPr>
                        <a:t>Attributes</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600" b="1" i="0" u="none" strike="noStrike">
                          <a:solidFill>
                            <a:srgbClr val="000000"/>
                          </a:solidFill>
                          <a:effectLst/>
                          <a:latin typeface="Calibri" panose="020F0502020204030204" pitchFamily="34" charset="0"/>
                        </a:rPr>
                        <a:t>FFB_Yield_Change</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600" b="1" i="0" u="none" strike="noStrike">
                          <a:solidFill>
                            <a:srgbClr val="000000"/>
                          </a:solidFill>
                          <a:effectLst/>
                          <a:latin typeface="Calibri" panose="020F0502020204030204" pitchFamily="34" charset="0"/>
                        </a:rPr>
                        <a:t>Description</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5589378"/>
                  </a:ext>
                </a:extLst>
              </a:tr>
              <a:tr h="196553">
                <a:tc>
                  <a:txBody>
                    <a:bodyPr/>
                    <a:lstStyle/>
                    <a:p>
                      <a:pPr algn="l" fontAlgn="b"/>
                      <a:r>
                        <a:rPr lang="en-MY" sz="1600" b="0" i="0" u="none" strike="noStrike">
                          <a:solidFill>
                            <a:srgbClr val="000000"/>
                          </a:solidFill>
                          <a:effectLst/>
                          <a:latin typeface="Calibri" panose="020F0502020204030204" pitchFamily="34" charset="0"/>
                        </a:rPr>
                        <a:t>Precipitation</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600" b="0" i="0" u="none" strike="noStrike">
                          <a:solidFill>
                            <a:srgbClr val="000000"/>
                          </a:solidFill>
                          <a:effectLst/>
                          <a:latin typeface="Calibri" panose="020F0502020204030204" pitchFamily="34" charset="0"/>
                        </a:rPr>
                        <a:t>0.003</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a:solidFill>
                            <a:srgbClr val="000000"/>
                          </a:solidFill>
                          <a:effectLst/>
                          <a:latin typeface="Calibri" panose="020F0502020204030204" pitchFamily="34" charset="0"/>
                        </a:rPr>
                        <a:t>One unit change in precipitation during the harvest month will result in 0.003 units increase in FFB_Yield</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4045680"/>
                  </a:ext>
                </a:extLst>
              </a:tr>
              <a:tr h="196553">
                <a:tc>
                  <a:txBody>
                    <a:bodyPr/>
                    <a:lstStyle/>
                    <a:p>
                      <a:pPr algn="l" fontAlgn="b"/>
                      <a:r>
                        <a:rPr lang="en-MY" sz="1600" b="0" i="0" u="none" strike="noStrike">
                          <a:solidFill>
                            <a:srgbClr val="000000"/>
                          </a:solidFill>
                          <a:effectLst/>
                          <a:latin typeface="Calibri" panose="020F0502020204030204" pitchFamily="34" charset="0"/>
                        </a:rPr>
                        <a:t>Min_Temp_MinusOne</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MY" sz="1600" b="0" i="0" u="none" strike="noStrike">
                          <a:solidFill>
                            <a:srgbClr val="000000"/>
                          </a:solidFill>
                          <a:effectLst/>
                          <a:latin typeface="Calibri" panose="020F0502020204030204" pitchFamily="34" charset="0"/>
                        </a:rPr>
                        <a:t>-0.169</a:t>
                      </a: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a:solidFill>
                            <a:srgbClr val="000000"/>
                          </a:solidFill>
                          <a:effectLst/>
                          <a:latin typeface="Calibri" panose="020F0502020204030204" pitchFamily="34" charset="0"/>
                        </a:rPr>
                        <a:t>One unit increase in minimum temperature a month before harvest will result in 0.169 units increase in </a:t>
                      </a:r>
                      <a:r>
                        <a:rPr lang="en-MY" sz="1600" b="0" i="0" u="none" strike="noStrike" dirty="0" err="1">
                          <a:solidFill>
                            <a:srgbClr val="000000"/>
                          </a:solidFill>
                          <a:effectLst/>
                          <a:latin typeface="Calibri" panose="020F0502020204030204" pitchFamily="34" charset="0"/>
                        </a:rPr>
                        <a:t>FFB_Yield</a:t>
                      </a:r>
                      <a:endParaRPr lang="en-MY" sz="1600" b="0" i="0" u="none" strike="noStrike" dirty="0">
                        <a:solidFill>
                          <a:srgbClr val="000000"/>
                        </a:solidFill>
                        <a:effectLst/>
                        <a:latin typeface="Calibri" panose="020F0502020204030204" pitchFamily="34" charset="0"/>
                      </a:endParaRPr>
                    </a:p>
                  </a:txBody>
                  <a:tcPr marL="36000" marR="36000" marT="36000" marB="36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0049767"/>
                  </a:ext>
                </a:extLst>
              </a:tr>
            </a:tbl>
          </a:graphicData>
        </a:graphic>
      </p:graphicFrame>
      <p:sp>
        <p:nvSpPr>
          <p:cNvPr id="8" name="TextBox 7">
            <a:extLst>
              <a:ext uri="{FF2B5EF4-FFF2-40B4-BE49-F238E27FC236}">
                <a16:creationId xmlns:a16="http://schemas.microsoft.com/office/drawing/2014/main" id="{70A8B6FE-0FC9-0157-812E-196C959C932B}"/>
              </a:ext>
            </a:extLst>
          </p:cNvPr>
          <p:cNvSpPr txBox="1"/>
          <p:nvPr/>
        </p:nvSpPr>
        <p:spPr>
          <a:xfrm>
            <a:off x="245532" y="2703152"/>
            <a:ext cx="10320863" cy="861774"/>
          </a:xfrm>
          <a:prstGeom prst="rect">
            <a:avLst/>
          </a:prstGeom>
          <a:noFill/>
        </p:spPr>
        <p:txBody>
          <a:bodyPr wrap="square" rtlCol="0">
            <a:spAutoFit/>
          </a:bodyPr>
          <a:lstStyle/>
          <a:p>
            <a:pPr marL="285750" indent="-285750">
              <a:buFont typeface="Arial" panose="020B0604020202020204" pitchFamily="34" charset="0"/>
              <a:buChar char="•"/>
            </a:pPr>
            <a:r>
              <a:rPr lang="en-US" sz="1600" dirty="0"/>
              <a:t>FFB yield favors precipitation during the month of harvest (p value = 0.000115)  and is negatively affected by increase in temperature a month before the harvest (p value = 0.0293)</a:t>
            </a:r>
          </a:p>
          <a:p>
            <a:endParaRPr lang="en-US" sz="1600" dirty="0"/>
          </a:p>
        </p:txBody>
      </p:sp>
    </p:spTree>
    <p:extLst>
      <p:ext uri="{BB962C8B-B14F-4D97-AF65-F5344CB8AC3E}">
        <p14:creationId xmlns:p14="http://schemas.microsoft.com/office/powerpoint/2010/main" val="1509903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97008" y="2345043"/>
            <a:ext cx="2002664" cy="584775"/>
          </a:xfrm>
          <a:prstGeom prst="rect">
            <a:avLst/>
          </a:prstGeom>
          <a:noFill/>
        </p:spPr>
        <p:txBody>
          <a:bodyPr wrap="none" rtlCol="0">
            <a:spAutoFit/>
          </a:bodyPr>
          <a:lstStyle/>
          <a:p>
            <a:r>
              <a:rPr lang="en-US" sz="3200" dirty="0"/>
              <a:t>Question 3</a:t>
            </a:r>
          </a:p>
        </p:txBody>
      </p:sp>
    </p:spTree>
    <p:extLst>
      <p:ext uri="{BB962C8B-B14F-4D97-AF65-F5344CB8AC3E}">
        <p14:creationId xmlns:p14="http://schemas.microsoft.com/office/powerpoint/2010/main" val="206655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1373261" cy="584775"/>
          </a:xfrm>
          <a:prstGeom prst="rect">
            <a:avLst/>
          </a:prstGeom>
          <a:noFill/>
        </p:spPr>
        <p:txBody>
          <a:bodyPr wrap="none" rtlCol="0">
            <a:spAutoFit/>
          </a:bodyPr>
          <a:lstStyle/>
          <a:p>
            <a:r>
              <a:rPr lang="en-US" sz="3200" dirty="0"/>
              <a:t>Results</a:t>
            </a:r>
          </a:p>
        </p:txBody>
      </p:sp>
      <p:pic>
        <p:nvPicPr>
          <p:cNvPr id="2" name="Picture 1">
            <a:extLst>
              <a:ext uri="{FF2B5EF4-FFF2-40B4-BE49-F238E27FC236}">
                <a16:creationId xmlns:a16="http://schemas.microsoft.com/office/drawing/2014/main" id="{D7677DBC-9290-4495-E67D-0BF7AA5213D1}"/>
              </a:ext>
            </a:extLst>
          </p:cNvPr>
          <p:cNvPicPr>
            <a:picLocks noChangeAspect="1"/>
          </p:cNvPicPr>
          <p:nvPr/>
        </p:nvPicPr>
        <p:blipFill>
          <a:blip r:embed="rId3"/>
          <a:stretch>
            <a:fillRect/>
          </a:stretch>
        </p:blipFill>
        <p:spPr>
          <a:xfrm>
            <a:off x="441018" y="2040349"/>
            <a:ext cx="3670300" cy="4178300"/>
          </a:xfrm>
          <a:prstGeom prst="rect">
            <a:avLst/>
          </a:prstGeom>
        </p:spPr>
      </p:pic>
      <p:sp>
        <p:nvSpPr>
          <p:cNvPr id="3" name="TextBox 2">
            <a:extLst>
              <a:ext uri="{FF2B5EF4-FFF2-40B4-BE49-F238E27FC236}">
                <a16:creationId xmlns:a16="http://schemas.microsoft.com/office/drawing/2014/main" id="{956231BE-3770-A11F-5DE0-BB5428907614}"/>
              </a:ext>
            </a:extLst>
          </p:cNvPr>
          <p:cNvSpPr txBox="1"/>
          <p:nvPr/>
        </p:nvSpPr>
        <p:spPr>
          <a:xfrm>
            <a:off x="1424578" y="795784"/>
            <a:ext cx="1382751" cy="369332"/>
          </a:xfrm>
          <a:prstGeom prst="rect">
            <a:avLst/>
          </a:prstGeom>
          <a:noFill/>
        </p:spPr>
        <p:txBody>
          <a:bodyPr wrap="none" rtlCol="0">
            <a:spAutoFit/>
          </a:bodyPr>
          <a:lstStyle/>
          <a:p>
            <a:r>
              <a:rPr lang="en-US" dirty="0"/>
              <a:t>Question 3.1</a:t>
            </a:r>
          </a:p>
        </p:txBody>
      </p:sp>
      <p:sp>
        <p:nvSpPr>
          <p:cNvPr id="4" name="TextBox 3">
            <a:extLst>
              <a:ext uri="{FF2B5EF4-FFF2-40B4-BE49-F238E27FC236}">
                <a16:creationId xmlns:a16="http://schemas.microsoft.com/office/drawing/2014/main" id="{781086AF-B310-1039-9892-F3AF6B08A163}"/>
              </a:ext>
            </a:extLst>
          </p:cNvPr>
          <p:cNvSpPr txBox="1"/>
          <p:nvPr/>
        </p:nvSpPr>
        <p:spPr>
          <a:xfrm>
            <a:off x="5603287" y="795784"/>
            <a:ext cx="1382751" cy="369332"/>
          </a:xfrm>
          <a:prstGeom prst="rect">
            <a:avLst/>
          </a:prstGeom>
          <a:noFill/>
        </p:spPr>
        <p:txBody>
          <a:bodyPr wrap="none" rtlCol="0">
            <a:spAutoFit/>
          </a:bodyPr>
          <a:lstStyle/>
          <a:p>
            <a:r>
              <a:rPr lang="en-US" dirty="0"/>
              <a:t>Question 3.2</a:t>
            </a:r>
          </a:p>
        </p:txBody>
      </p:sp>
      <p:sp>
        <p:nvSpPr>
          <p:cNvPr id="6" name="TextBox 5">
            <a:extLst>
              <a:ext uri="{FF2B5EF4-FFF2-40B4-BE49-F238E27FC236}">
                <a16:creationId xmlns:a16="http://schemas.microsoft.com/office/drawing/2014/main" id="{C373BC41-D9AD-3BD5-D777-390E5E4E7358}"/>
              </a:ext>
            </a:extLst>
          </p:cNvPr>
          <p:cNvSpPr txBox="1"/>
          <p:nvPr/>
        </p:nvSpPr>
        <p:spPr>
          <a:xfrm>
            <a:off x="9541107" y="795784"/>
            <a:ext cx="1382751" cy="369332"/>
          </a:xfrm>
          <a:prstGeom prst="rect">
            <a:avLst/>
          </a:prstGeom>
          <a:noFill/>
        </p:spPr>
        <p:txBody>
          <a:bodyPr wrap="none" rtlCol="0">
            <a:spAutoFit/>
          </a:bodyPr>
          <a:lstStyle/>
          <a:p>
            <a:r>
              <a:rPr lang="en-US" dirty="0"/>
              <a:t>Question 3.3</a:t>
            </a:r>
          </a:p>
        </p:txBody>
      </p:sp>
      <p:pic>
        <p:nvPicPr>
          <p:cNvPr id="7" name="Picture 6">
            <a:extLst>
              <a:ext uri="{FF2B5EF4-FFF2-40B4-BE49-F238E27FC236}">
                <a16:creationId xmlns:a16="http://schemas.microsoft.com/office/drawing/2014/main" id="{59CBDF03-97DA-47EF-92CB-EEA16D976CA6}"/>
              </a:ext>
            </a:extLst>
          </p:cNvPr>
          <p:cNvPicPr>
            <a:picLocks noChangeAspect="1"/>
          </p:cNvPicPr>
          <p:nvPr/>
        </p:nvPicPr>
        <p:blipFill>
          <a:blip r:embed="rId4"/>
          <a:stretch>
            <a:fillRect/>
          </a:stretch>
        </p:blipFill>
        <p:spPr>
          <a:xfrm>
            <a:off x="5323112" y="2010853"/>
            <a:ext cx="1943100" cy="4521200"/>
          </a:xfrm>
          <a:prstGeom prst="rect">
            <a:avLst/>
          </a:prstGeom>
        </p:spPr>
      </p:pic>
      <p:pic>
        <p:nvPicPr>
          <p:cNvPr id="8" name="Picture 7">
            <a:extLst>
              <a:ext uri="{FF2B5EF4-FFF2-40B4-BE49-F238E27FC236}">
                <a16:creationId xmlns:a16="http://schemas.microsoft.com/office/drawing/2014/main" id="{EE919D41-6AD6-17AA-69EB-4B2491CF69CF}"/>
              </a:ext>
            </a:extLst>
          </p:cNvPr>
          <p:cNvPicPr>
            <a:picLocks noChangeAspect="1"/>
          </p:cNvPicPr>
          <p:nvPr/>
        </p:nvPicPr>
        <p:blipFill>
          <a:blip r:embed="rId5"/>
          <a:stretch>
            <a:fillRect/>
          </a:stretch>
        </p:blipFill>
        <p:spPr>
          <a:xfrm>
            <a:off x="9811159" y="2025601"/>
            <a:ext cx="622300" cy="368300"/>
          </a:xfrm>
          <a:prstGeom prst="rect">
            <a:avLst/>
          </a:prstGeom>
        </p:spPr>
      </p:pic>
      <p:sp>
        <p:nvSpPr>
          <p:cNvPr id="12" name="TextBox 11">
            <a:extLst>
              <a:ext uri="{FF2B5EF4-FFF2-40B4-BE49-F238E27FC236}">
                <a16:creationId xmlns:a16="http://schemas.microsoft.com/office/drawing/2014/main" id="{92A65D9A-B63C-620C-C108-40A3026A8E33}"/>
              </a:ext>
            </a:extLst>
          </p:cNvPr>
          <p:cNvSpPr txBox="1"/>
          <p:nvPr/>
        </p:nvSpPr>
        <p:spPr>
          <a:xfrm>
            <a:off x="1076634" y="810008"/>
            <a:ext cx="2686486" cy="1384995"/>
          </a:xfrm>
          <a:prstGeom prst="rect">
            <a:avLst/>
          </a:prstGeom>
          <a:noFill/>
        </p:spPr>
        <p:txBody>
          <a:bodyPr wrap="square" rtlCol="0">
            <a:spAutoFit/>
          </a:bodyPr>
          <a:lstStyle/>
          <a:p>
            <a:br>
              <a:rPr lang="en-MY" sz="1400" dirty="0">
                <a:effectLst/>
                <a:latin typeface="Helvetica" pitchFamily="2" charset="0"/>
              </a:rPr>
            </a:br>
            <a:endParaRPr lang="en-MY" sz="1400" dirty="0">
              <a:effectLst/>
              <a:latin typeface="Helvetica" pitchFamily="2" charset="0"/>
            </a:endParaRPr>
          </a:p>
          <a:p>
            <a:r>
              <a:rPr lang="en-MY" sz="1400" dirty="0">
                <a:effectLst/>
                <a:latin typeface="Helvetica" pitchFamily="2" charset="0"/>
              </a:rPr>
              <a:t>What is the probability of the word “data” occurring in each line ? </a:t>
            </a:r>
          </a:p>
          <a:p>
            <a:endParaRPr lang="en-US" sz="1400" dirty="0"/>
          </a:p>
        </p:txBody>
      </p:sp>
      <p:sp>
        <p:nvSpPr>
          <p:cNvPr id="13" name="TextBox 12">
            <a:extLst>
              <a:ext uri="{FF2B5EF4-FFF2-40B4-BE49-F238E27FC236}">
                <a16:creationId xmlns:a16="http://schemas.microsoft.com/office/drawing/2014/main" id="{31F323BE-882D-26B3-4673-2F7A5037BDA9}"/>
              </a:ext>
            </a:extLst>
          </p:cNvPr>
          <p:cNvSpPr txBox="1"/>
          <p:nvPr/>
        </p:nvSpPr>
        <p:spPr>
          <a:xfrm>
            <a:off x="4974946" y="773345"/>
            <a:ext cx="2686486" cy="1384995"/>
          </a:xfrm>
          <a:prstGeom prst="rect">
            <a:avLst/>
          </a:prstGeom>
          <a:noFill/>
        </p:spPr>
        <p:txBody>
          <a:bodyPr wrap="square" rtlCol="0">
            <a:spAutoFit/>
          </a:bodyPr>
          <a:lstStyle/>
          <a:p>
            <a:br>
              <a:rPr lang="en-MY" sz="1400" dirty="0">
                <a:effectLst/>
                <a:latin typeface="Helvetica" pitchFamily="2" charset="0"/>
              </a:rPr>
            </a:br>
            <a:endParaRPr lang="en-MY" sz="1400" dirty="0">
              <a:effectLst/>
              <a:latin typeface="Helvetica" pitchFamily="2" charset="0"/>
            </a:endParaRPr>
          </a:p>
          <a:p>
            <a:r>
              <a:rPr lang="en-MY" sz="1400" dirty="0">
                <a:effectLst/>
                <a:latin typeface="Helvetica" pitchFamily="2" charset="0"/>
              </a:rPr>
              <a:t>What is the distribution of distinct word counts across all the lines ? </a:t>
            </a:r>
          </a:p>
          <a:p>
            <a:endParaRPr lang="en-US" sz="1400" dirty="0"/>
          </a:p>
        </p:txBody>
      </p:sp>
      <p:sp>
        <p:nvSpPr>
          <p:cNvPr id="14" name="TextBox 13">
            <a:extLst>
              <a:ext uri="{FF2B5EF4-FFF2-40B4-BE49-F238E27FC236}">
                <a16:creationId xmlns:a16="http://schemas.microsoft.com/office/drawing/2014/main" id="{7E137C09-1F8B-D4B3-A6B9-3EBF4F197B8F}"/>
              </a:ext>
            </a:extLst>
          </p:cNvPr>
          <p:cNvSpPr txBox="1"/>
          <p:nvPr/>
        </p:nvSpPr>
        <p:spPr>
          <a:xfrm>
            <a:off x="9097538" y="747375"/>
            <a:ext cx="2686486" cy="1384995"/>
          </a:xfrm>
          <a:prstGeom prst="rect">
            <a:avLst/>
          </a:prstGeom>
          <a:noFill/>
        </p:spPr>
        <p:txBody>
          <a:bodyPr wrap="square" rtlCol="0">
            <a:spAutoFit/>
          </a:bodyPr>
          <a:lstStyle/>
          <a:p>
            <a:endParaRPr lang="en-MY" sz="1400" dirty="0">
              <a:latin typeface="Helvetica" pitchFamily="2" charset="0"/>
            </a:endParaRPr>
          </a:p>
          <a:p>
            <a:endParaRPr lang="en-MY" sz="1400" dirty="0">
              <a:effectLst/>
              <a:latin typeface="Helvetica" pitchFamily="2" charset="0"/>
            </a:endParaRPr>
          </a:p>
          <a:p>
            <a:r>
              <a:rPr lang="en-MY" sz="1400" dirty="0">
                <a:effectLst/>
                <a:latin typeface="Helvetica" pitchFamily="2" charset="0"/>
              </a:rPr>
              <a:t>What is the probability of the word “analytics” occurring after the word “data” ? </a:t>
            </a:r>
          </a:p>
          <a:p>
            <a:endParaRPr lang="en-US" sz="1400" dirty="0"/>
          </a:p>
        </p:txBody>
      </p:sp>
    </p:spTree>
    <p:extLst>
      <p:ext uri="{BB962C8B-B14F-4D97-AF65-F5344CB8AC3E}">
        <p14:creationId xmlns:p14="http://schemas.microsoft.com/office/powerpoint/2010/main" val="35383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1896481" cy="584775"/>
          </a:xfrm>
          <a:prstGeom prst="rect">
            <a:avLst/>
          </a:prstGeom>
          <a:noFill/>
        </p:spPr>
        <p:txBody>
          <a:bodyPr wrap="none" rtlCol="0">
            <a:spAutoFit/>
          </a:bodyPr>
          <a:lstStyle/>
          <a:p>
            <a:r>
              <a:rPr lang="en-US" sz="3200" dirty="0"/>
              <a:t>Thank You</a:t>
            </a:r>
          </a:p>
        </p:txBody>
      </p:sp>
    </p:spTree>
    <p:extLst>
      <p:ext uri="{BB962C8B-B14F-4D97-AF65-F5344CB8AC3E}">
        <p14:creationId xmlns:p14="http://schemas.microsoft.com/office/powerpoint/2010/main" val="92109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2262992" cy="584775"/>
          </a:xfrm>
          <a:prstGeom prst="rect">
            <a:avLst/>
          </a:prstGeom>
          <a:noFill/>
        </p:spPr>
        <p:txBody>
          <a:bodyPr wrap="none" rtlCol="0">
            <a:spAutoFit/>
          </a:bodyPr>
          <a:lstStyle/>
          <a:p>
            <a:r>
              <a:rPr lang="en-US" sz="3200" dirty="0"/>
              <a:t>Introduction</a:t>
            </a:r>
          </a:p>
        </p:txBody>
      </p:sp>
      <p:sp>
        <p:nvSpPr>
          <p:cNvPr id="11" name="TextBox 10">
            <a:extLst>
              <a:ext uri="{FF2B5EF4-FFF2-40B4-BE49-F238E27FC236}">
                <a16:creationId xmlns:a16="http://schemas.microsoft.com/office/drawing/2014/main" id="{5011F9A6-4072-FD4C-BA0B-D2E476CC0B2C}"/>
              </a:ext>
            </a:extLst>
          </p:cNvPr>
          <p:cNvSpPr txBox="1"/>
          <p:nvPr/>
        </p:nvSpPr>
        <p:spPr>
          <a:xfrm>
            <a:off x="126747" y="950612"/>
            <a:ext cx="11552221" cy="289310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assignment consists of three questions that need to be answered</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Two different data sets have been provided</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ingredient.csv – </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palm_ffb.csv – </a:t>
            </a:r>
          </a:p>
          <a:p>
            <a:pPr marL="857250" lvl="1" indent="-400050">
              <a:buFont typeface="+mj-lt"/>
              <a:buAutoNum type="romanLcPeriod"/>
            </a:pPr>
            <a:endParaRPr lang="en-US" sz="1600" dirty="0">
              <a:latin typeface="Times New Roman" panose="02020603050405020304" pitchFamily="18" charset="0"/>
              <a:cs typeface="Times New Roman" panose="02020603050405020304" pitchFamily="18" charset="0"/>
            </a:endParaRPr>
          </a:p>
          <a:p>
            <a:pPr marL="400050" indent="-4000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upfront constraints on the methodology used and assumptions made while analyzing the data</a:t>
            </a:r>
          </a:p>
          <a:p>
            <a:pPr marL="400050" indent="-4000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400050" indent="-4000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time period of completion was 5 days ending 24th June, extended by a day to 25</a:t>
            </a:r>
            <a:r>
              <a:rPr lang="en-US" sz="1600" baseline="30000" dirty="0">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June</a:t>
            </a:r>
          </a:p>
          <a:p>
            <a:pPr marL="400050" indent="-4000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p>
        </p:txBody>
      </p:sp>
    </p:spTree>
    <p:extLst>
      <p:ext uri="{BB962C8B-B14F-4D97-AF65-F5344CB8AC3E}">
        <p14:creationId xmlns:p14="http://schemas.microsoft.com/office/powerpoint/2010/main" val="4216947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97008" y="2345043"/>
            <a:ext cx="2002664" cy="584775"/>
          </a:xfrm>
          <a:prstGeom prst="rect">
            <a:avLst/>
          </a:prstGeom>
          <a:noFill/>
        </p:spPr>
        <p:txBody>
          <a:bodyPr wrap="none" rtlCol="0">
            <a:spAutoFit/>
          </a:bodyPr>
          <a:lstStyle/>
          <a:p>
            <a:r>
              <a:rPr lang="en-US" sz="3200" dirty="0"/>
              <a:t>Question 1</a:t>
            </a:r>
          </a:p>
        </p:txBody>
      </p:sp>
    </p:spTree>
    <p:extLst>
      <p:ext uri="{BB962C8B-B14F-4D97-AF65-F5344CB8AC3E}">
        <p14:creationId xmlns:p14="http://schemas.microsoft.com/office/powerpoint/2010/main" val="1912876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4765022" cy="584775"/>
          </a:xfrm>
          <a:prstGeom prst="rect">
            <a:avLst/>
          </a:prstGeom>
          <a:noFill/>
        </p:spPr>
        <p:txBody>
          <a:bodyPr wrap="none" rtlCol="0">
            <a:spAutoFit/>
          </a:bodyPr>
          <a:lstStyle/>
          <a:p>
            <a:r>
              <a:rPr lang="en-US" sz="3200" dirty="0"/>
              <a:t>Objective And Assumptions</a:t>
            </a:r>
          </a:p>
        </p:txBody>
      </p:sp>
      <p:sp>
        <p:nvSpPr>
          <p:cNvPr id="11" name="TextBox 10">
            <a:extLst>
              <a:ext uri="{FF2B5EF4-FFF2-40B4-BE49-F238E27FC236}">
                <a16:creationId xmlns:a16="http://schemas.microsoft.com/office/drawing/2014/main" id="{5011F9A6-4072-FD4C-BA0B-D2E476CC0B2C}"/>
              </a:ext>
            </a:extLst>
          </p:cNvPr>
          <p:cNvSpPr txBox="1"/>
          <p:nvPr/>
        </p:nvSpPr>
        <p:spPr>
          <a:xfrm>
            <a:off x="126747" y="950612"/>
            <a:ext cx="11834195" cy="387798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Question 1 will be analyzed with an objective to answer the following questions</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What is the type, quality, central tendency and spread of the ingredients data</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Is there a need to perform steps like data imputation, data standardization, one hot encoding etc. given the information available from </a:t>
            </a:r>
            <a:r>
              <a:rPr lang="en-US" sz="1600" dirty="0" err="1">
                <a:latin typeface="Times New Roman" panose="02020603050405020304" pitchFamily="18" charset="0"/>
                <a:cs typeface="Times New Roman" panose="02020603050405020304" pitchFamily="18" charset="0"/>
              </a:rPr>
              <a:t>i</a:t>
            </a:r>
            <a:endParaRPr lang="en-US" sz="1600" dirty="0">
              <a:latin typeface="Times New Roman" panose="02020603050405020304" pitchFamily="18" charset="0"/>
              <a:cs typeface="Times New Roman" panose="02020603050405020304" pitchFamily="18" charset="0"/>
            </a:endParaRP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Is there any correlation between the ingredients and how it can be treated </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Are there any meaningful groups into which the formulations can be organized. And how many such groups exist.</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What is the best way to organize the formulations into the appropriate groups given information available from ii , iii and iv</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Assumptions:</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It will be assumed that the potential outliers in the data are meaningful and will not be removed or adjusted. Before any outlier treatment, it is extremely important to understand the reason of its existence by discussing with relevant stakeholders. Simply removing or adjusting the outlier without understanding the reason is as flawed as leaving it untreated.</a:t>
            </a:r>
          </a:p>
          <a:p>
            <a:pPr marL="857250" lvl="1" indent="-400050">
              <a:buFont typeface="+mj-lt"/>
              <a:buAutoNum type="romanLcPeriod"/>
            </a:pPr>
            <a:r>
              <a:rPr lang="en-US" sz="1600" dirty="0">
                <a:latin typeface="Times New Roman" panose="02020603050405020304" pitchFamily="18" charset="0"/>
                <a:cs typeface="Times New Roman" panose="02020603050405020304" pitchFamily="18" charset="0"/>
              </a:rPr>
              <a:t>Missing value imputation also needs business understanding and a detailed data exploration. Because of time constraint, any missing value will be imputed with the average/mode of that variable.</a:t>
            </a:r>
          </a:p>
          <a:p>
            <a:endParaRPr lang="en-US" sz="1600" dirty="0"/>
          </a:p>
        </p:txBody>
      </p:sp>
    </p:spTree>
    <p:extLst>
      <p:ext uri="{BB962C8B-B14F-4D97-AF65-F5344CB8AC3E}">
        <p14:creationId xmlns:p14="http://schemas.microsoft.com/office/powerpoint/2010/main" val="1297180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3446713" cy="584775"/>
          </a:xfrm>
          <a:prstGeom prst="rect">
            <a:avLst/>
          </a:prstGeom>
          <a:noFill/>
        </p:spPr>
        <p:txBody>
          <a:bodyPr wrap="none" rtlCol="0">
            <a:spAutoFit/>
          </a:bodyPr>
          <a:lstStyle/>
          <a:p>
            <a:r>
              <a:rPr lang="en-US" sz="3200" dirty="0"/>
              <a:t>Executive Summary</a:t>
            </a:r>
          </a:p>
        </p:txBody>
      </p:sp>
      <p:sp>
        <p:nvSpPr>
          <p:cNvPr id="11" name="TextBox 10">
            <a:extLst>
              <a:ext uri="{FF2B5EF4-FFF2-40B4-BE49-F238E27FC236}">
                <a16:creationId xmlns:a16="http://schemas.microsoft.com/office/drawing/2014/main" id="{5011F9A6-4072-FD4C-BA0B-D2E476CC0B2C}"/>
              </a:ext>
            </a:extLst>
          </p:cNvPr>
          <p:cNvSpPr txBox="1"/>
          <p:nvPr/>
        </p:nvSpPr>
        <p:spPr>
          <a:xfrm>
            <a:off x="126747" y="640896"/>
            <a:ext cx="12013932" cy="5539978"/>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Important findings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Ingredients a and g and very strong correlated. Moderate correlation also exists between a and e  </a:t>
            </a:r>
            <a:r>
              <a:rPr lang="en-US" sz="1400" dirty="0">
                <a:latin typeface="Times New Roman" panose="02020603050405020304" pitchFamily="18" charset="0"/>
                <a:cs typeface="Times New Roman" panose="02020603050405020304" pitchFamily="18" charset="0"/>
              </a:rPr>
              <a:t>( Refer “Correlation Plot” slide)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Ingredients h has more than 75% of its values as zero. For the purpose of this analysis, the zero will be considered as genuine values </a:t>
            </a:r>
            <a:r>
              <a:rPr lang="en-US" sz="1400" dirty="0">
                <a:latin typeface="Times New Roman" panose="02020603050405020304" pitchFamily="18" charset="0"/>
                <a:cs typeface="Times New Roman" panose="02020603050405020304" pitchFamily="18" charset="0"/>
              </a:rPr>
              <a:t>( Refer “Descriptive Statistics” slide)</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Boxplots point toward a lot of outliers in most of the variables. For the purpose of this analysis, they will be left untreated </a:t>
            </a:r>
            <a:r>
              <a:rPr lang="en-US" sz="1400" dirty="0">
                <a:latin typeface="Times New Roman" panose="02020603050405020304" pitchFamily="18" charset="0"/>
                <a:cs typeface="Times New Roman" panose="02020603050405020304" pitchFamily="18" charset="0"/>
              </a:rPr>
              <a:t>( Refer “Descriptive Statistics” slide)</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There are no missing value in the data and hence no data imputation is needed</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Methodology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Because of the variation in units of variables, all the variables have been standardized with mean 0 and standard deviation 1</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PCA has been done to treat multicollinearity. 4 PCs that explain 93% of the variance have been selected. </a:t>
            </a:r>
            <a:r>
              <a:rPr lang="en-US" sz="1400" dirty="0">
                <a:latin typeface="Times New Roman" panose="02020603050405020304" pitchFamily="18" charset="0"/>
                <a:cs typeface="Times New Roman" panose="02020603050405020304" pitchFamily="18" charset="0"/>
              </a:rPr>
              <a:t>( Refer “PCA Results” slide)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Scree plot was run to select the number of clusters and total 8 cluster were selected. The analysis can be repeated using cluster numbers between 6 and 9 </a:t>
            </a:r>
            <a:r>
              <a:rPr lang="en-US" sz="1400" dirty="0">
                <a:latin typeface="Times New Roman" panose="02020603050405020304" pitchFamily="18" charset="0"/>
                <a:cs typeface="Times New Roman" panose="02020603050405020304" pitchFamily="18" charset="0"/>
              </a:rPr>
              <a:t>( Refer “Cluster Selection” slide)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Gaussian mixture model was selected over </a:t>
            </a:r>
            <a:r>
              <a:rPr lang="en-US" sz="1600" dirty="0" err="1">
                <a:latin typeface="Times New Roman" panose="02020603050405020304" pitchFamily="18" charset="0"/>
                <a:cs typeface="Times New Roman" panose="02020603050405020304" pitchFamily="18" charset="0"/>
              </a:rPr>
              <a:t>Kmeans</a:t>
            </a:r>
            <a:r>
              <a:rPr lang="en-US" sz="1600" dirty="0">
                <a:latin typeface="Times New Roman" panose="02020603050405020304" pitchFamily="18" charset="0"/>
                <a:cs typeface="Times New Roman" panose="02020603050405020304" pitchFamily="18" charset="0"/>
              </a:rPr>
              <a:t> by looking at the shape and size of the clusters. </a:t>
            </a:r>
            <a:r>
              <a:rPr lang="en-US" sz="1600" dirty="0" err="1">
                <a:latin typeface="Times New Roman" panose="02020603050405020304" pitchFamily="18" charset="0"/>
                <a:cs typeface="Times New Roman" panose="02020603050405020304" pitchFamily="18" charset="0"/>
              </a:rPr>
              <a:t>Kmeans</a:t>
            </a:r>
            <a:r>
              <a:rPr lang="en-US" sz="1600" dirty="0">
                <a:latin typeface="Times New Roman" panose="02020603050405020304" pitchFamily="18" charset="0"/>
                <a:cs typeface="Times New Roman" panose="02020603050405020304" pitchFamily="18" charset="0"/>
              </a:rPr>
              <a:t> prefers </a:t>
            </a:r>
            <a:r>
              <a:rPr lang="en-US" sz="1600" dirty="0" err="1">
                <a:latin typeface="Times New Roman" panose="02020603050405020304" pitchFamily="18" charset="0"/>
                <a:cs typeface="Times New Roman" panose="02020603050405020304" pitchFamily="18" charset="0"/>
              </a:rPr>
              <a:t>speherical</a:t>
            </a:r>
            <a:r>
              <a:rPr lang="en-US" sz="1600" dirty="0">
                <a:latin typeface="Times New Roman" panose="02020603050405020304" pitchFamily="18" charset="0"/>
                <a:cs typeface="Times New Roman" panose="02020603050405020304" pitchFamily="18" charset="0"/>
              </a:rPr>
              <a:t> and even sized clusters which isn't the case with the formulations </a:t>
            </a:r>
            <a:r>
              <a:rPr lang="en-US" sz="1400" dirty="0">
                <a:latin typeface="Times New Roman" panose="02020603050405020304" pitchFamily="18" charset="0"/>
                <a:cs typeface="Times New Roman" panose="02020603050405020304" pitchFamily="18" charset="0"/>
              </a:rPr>
              <a:t>( Refer “</a:t>
            </a:r>
            <a:r>
              <a:rPr lang="en-US" sz="1400" dirty="0" err="1"/>
              <a:t>Kmeans</a:t>
            </a:r>
            <a:r>
              <a:rPr lang="en-US" sz="1400" dirty="0"/>
              <a:t> vs Gaussian</a:t>
            </a:r>
            <a:r>
              <a:rPr lang="en-US" sz="1400" dirty="0">
                <a:latin typeface="Times New Roman" panose="02020603050405020304" pitchFamily="18" charset="0"/>
                <a:cs typeface="Times New Roman" panose="02020603050405020304" pitchFamily="18" charset="0"/>
              </a:rPr>
              <a:t>” slide)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r>
              <a:rPr lang="en-US" sz="1600" dirty="0"/>
              <a:t>8 clusters were generated. The formulation appear to differ on ingredients c, d, f, g, h and </a:t>
            </a:r>
            <a:r>
              <a:rPr lang="en-US" sz="1600" dirty="0" err="1"/>
              <a:t>i</a:t>
            </a:r>
            <a:endParaRPr lang="en-US" sz="1600" dirty="0"/>
          </a:p>
          <a:p>
            <a:pPr marL="285750" indent="-285750">
              <a:buFont typeface="Arial" panose="020B0604020202020204" pitchFamily="34" charset="0"/>
              <a:buChar char="•"/>
            </a:pPr>
            <a:r>
              <a:rPr lang="en-US" sz="1600" dirty="0"/>
              <a:t>Ingredients a, b and e are uniform throughout with only minor deviations</a:t>
            </a:r>
          </a:p>
          <a:p>
            <a:pPr marL="285750" indent="-285750">
              <a:buFont typeface="Arial" panose="020B0604020202020204" pitchFamily="34" charset="0"/>
              <a:buChar char="•"/>
            </a:pPr>
            <a:endParaRPr lang="en-US" sz="1600" dirty="0"/>
          </a:p>
          <a:p>
            <a:r>
              <a:rPr lang="en-US" sz="1600" b="1" dirty="0"/>
              <a:t>Next steps:</a:t>
            </a:r>
          </a:p>
          <a:p>
            <a:pPr marL="285750" indent="-285750">
              <a:buFont typeface="Arial" panose="020B0604020202020204" pitchFamily="34" charset="0"/>
              <a:buChar char="•"/>
            </a:pPr>
            <a:r>
              <a:rPr lang="en-US" sz="1600" dirty="0"/>
              <a:t>Rerun the clustering exercise by understanding the reasons for the existence of the outliers</a:t>
            </a:r>
          </a:p>
        </p:txBody>
      </p:sp>
    </p:spTree>
    <p:extLst>
      <p:ext uri="{BB962C8B-B14F-4D97-AF65-F5344CB8AC3E}">
        <p14:creationId xmlns:p14="http://schemas.microsoft.com/office/powerpoint/2010/main" val="3045556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3700052" cy="584775"/>
          </a:xfrm>
          <a:prstGeom prst="rect">
            <a:avLst/>
          </a:prstGeom>
          <a:noFill/>
        </p:spPr>
        <p:txBody>
          <a:bodyPr wrap="none" rtlCol="0">
            <a:spAutoFit/>
          </a:bodyPr>
          <a:lstStyle/>
          <a:p>
            <a:r>
              <a:rPr lang="en-US" sz="3200" dirty="0"/>
              <a:t>Descriptive Statistics </a:t>
            </a:r>
          </a:p>
        </p:txBody>
      </p:sp>
      <p:pic>
        <p:nvPicPr>
          <p:cNvPr id="2" name="Picture 1">
            <a:extLst>
              <a:ext uri="{FF2B5EF4-FFF2-40B4-BE49-F238E27FC236}">
                <a16:creationId xmlns:a16="http://schemas.microsoft.com/office/drawing/2014/main" id="{3D7E2BC4-EDFE-4642-CE21-E01A546F1931}"/>
              </a:ext>
            </a:extLst>
          </p:cNvPr>
          <p:cNvPicPr>
            <a:picLocks noChangeAspect="1"/>
          </p:cNvPicPr>
          <p:nvPr/>
        </p:nvPicPr>
        <p:blipFill>
          <a:blip r:embed="rId3"/>
          <a:stretch>
            <a:fillRect/>
          </a:stretch>
        </p:blipFill>
        <p:spPr>
          <a:xfrm>
            <a:off x="100787" y="825464"/>
            <a:ext cx="7772400" cy="2692468"/>
          </a:xfrm>
          <a:prstGeom prst="rect">
            <a:avLst/>
          </a:prstGeom>
        </p:spPr>
      </p:pic>
      <p:pic>
        <p:nvPicPr>
          <p:cNvPr id="3" name="Picture 2">
            <a:extLst>
              <a:ext uri="{FF2B5EF4-FFF2-40B4-BE49-F238E27FC236}">
                <a16:creationId xmlns:a16="http://schemas.microsoft.com/office/drawing/2014/main" id="{69FB2114-9E31-FD03-D6B2-FF487577BE8E}"/>
              </a:ext>
            </a:extLst>
          </p:cNvPr>
          <p:cNvPicPr>
            <a:picLocks noChangeAspect="1"/>
          </p:cNvPicPr>
          <p:nvPr/>
        </p:nvPicPr>
        <p:blipFill>
          <a:blip r:embed="rId4"/>
          <a:stretch>
            <a:fillRect/>
          </a:stretch>
        </p:blipFill>
        <p:spPr>
          <a:xfrm>
            <a:off x="325728" y="3625839"/>
            <a:ext cx="7772400" cy="2435682"/>
          </a:xfrm>
          <a:prstGeom prst="rect">
            <a:avLst/>
          </a:prstGeom>
        </p:spPr>
      </p:pic>
      <p:sp>
        <p:nvSpPr>
          <p:cNvPr id="4" name="TextBox 3">
            <a:extLst>
              <a:ext uri="{FF2B5EF4-FFF2-40B4-BE49-F238E27FC236}">
                <a16:creationId xmlns:a16="http://schemas.microsoft.com/office/drawing/2014/main" id="{74FDEBAF-6E0D-4ED6-13F0-1AB1B3DECBD6}"/>
              </a:ext>
            </a:extLst>
          </p:cNvPr>
          <p:cNvSpPr txBox="1"/>
          <p:nvPr/>
        </p:nvSpPr>
        <p:spPr>
          <a:xfrm>
            <a:off x="8098129" y="1272839"/>
            <a:ext cx="3793806"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t>No missing data</a:t>
            </a:r>
          </a:p>
          <a:p>
            <a:pPr marL="285750" indent="-285750">
              <a:buFont typeface="Arial" panose="020B0604020202020204" pitchFamily="34" charset="0"/>
              <a:buChar char="•"/>
            </a:pPr>
            <a:r>
              <a:rPr lang="en-US" sz="1600" dirty="0"/>
              <a:t>All the variables are continuous</a:t>
            </a:r>
          </a:p>
          <a:p>
            <a:pPr marL="285750" indent="-285750">
              <a:buFont typeface="Arial" panose="020B0604020202020204" pitchFamily="34" charset="0"/>
              <a:buChar char="•"/>
            </a:pPr>
            <a:r>
              <a:rPr lang="en-US" sz="1600" dirty="0"/>
              <a:t>Unit of the variable differ significantly</a:t>
            </a:r>
          </a:p>
          <a:p>
            <a:pPr marL="285750" indent="-285750">
              <a:buFont typeface="Arial" panose="020B0604020202020204" pitchFamily="34" charset="0"/>
              <a:buChar char="•"/>
            </a:pPr>
            <a:r>
              <a:rPr lang="en-US" sz="1600" dirty="0"/>
              <a:t>Ingredient a and g is right skewed and ingredient c in left skewed</a:t>
            </a:r>
          </a:p>
          <a:p>
            <a:pPr marL="285750" indent="-285750">
              <a:buFont typeface="Arial" panose="020B0604020202020204" pitchFamily="34" charset="0"/>
              <a:buChar char="•"/>
            </a:pPr>
            <a:r>
              <a:rPr lang="en-US" sz="1600" dirty="0"/>
              <a:t>Ingredient h and I appear multimodal and need investigation</a:t>
            </a:r>
          </a:p>
          <a:p>
            <a:pPr marL="285750" indent="-285750">
              <a:buFont typeface="Arial" panose="020B0604020202020204" pitchFamily="34" charset="0"/>
              <a:buChar char="•"/>
            </a:pPr>
            <a:endParaRPr lang="en-US" sz="1600" dirty="0"/>
          </a:p>
          <a:p>
            <a:endParaRPr lang="en-US" sz="1600" dirty="0"/>
          </a:p>
          <a:p>
            <a:pPr marL="285750" indent="-285750">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8C09F7D1-159E-509A-3C12-0F62264FC17D}"/>
              </a:ext>
            </a:extLst>
          </p:cNvPr>
          <p:cNvPicPr>
            <a:picLocks noChangeAspect="1"/>
          </p:cNvPicPr>
          <p:nvPr/>
        </p:nvPicPr>
        <p:blipFill>
          <a:blip r:embed="rId5"/>
          <a:stretch>
            <a:fillRect/>
          </a:stretch>
        </p:blipFill>
        <p:spPr>
          <a:xfrm>
            <a:off x="8191362" y="3389280"/>
            <a:ext cx="3831267" cy="2908800"/>
          </a:xfrm>
          <a:prstGeom prst="rect">
            <a:avLst/>
          </a:prstGeom>
        </p:spPr>
      </p:pic>
    </p:spTree>
    <p:extLst>
      <p:ext uri="{BB962C8B-B14F-4D97-AF65-F5344CB8AC3E}">
        <p14:creationId xmlns:p14="http://schemas.microsoft.com/office/powerpoint/2010/main" val="3869380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2810834" cy="584775"/>
          </a:xfrm>
          <a:prstGeom prst="rect">
            <a:avLst/>
          </a:prstGeom>
          <a:noFill/>
        </p:spPr>
        <p:txBody>
          <a:bodyPr wrap="none" rtlCol="0">
            <a:spAutoFit/>
          </a:bodyPr>
          <a:lstStyle/>
          <a:p>
            <a:r>
              <a:rPr lang="en-US" sz="3200" dirty="0"/>
              <a:t>Correlation Plot</a:t>
            </a:r>
          </a:p>
        </p:txBody>
      </p:sp>
      <p:pic>
        <p:nvPicPr>
          <p:cNvPr id="2" name="Picture 1">
            <a:extLst>
              <a:ext uri="{FF2B5EF4-FFF2-40B4-BE49-F238E27FC236}">
                <a16:creationId xmlns:a16="http://schemas.microsoft.com/office/drawing/2014/main" id="{E6E2B1A3-B5D2-9553-334A-AD6BBF46DFF7}"/>
              </a:ext>
            </a:extLst>
          </p:cNvPr>
          <p:cNvPicPr>
            <a:picLocks noChangeAspect="1"/>
          </p:cNvPicPr>
          <p:nvPr/>
        </p:nvPicPr>
        <p:blipFill>
          <a:blip r:embed="rId3"/>
          <a:stretch>
            <a:fillRect/>
          </a:stretch>
        </p:blipFill>
        <p:spPr>
          <a:xfrm>
            <a:off x="218768" y="1471248"/>
            <a:ext cx="7772400" cy="3384559"/>
          </a:xfrm>
          <a:prstGeom prst="rect">
            <a:avLst/>
          </a:prstGeom>
        </p:spPr>
      </p:pic>
      <p:sp>
        <p:nvSpPr>
          <p:cNvPr id="3" name="TextBox 2">
            <a:extLst>
              <a:ext uri="{FF2B5EF4-FFF2-40B4-BE49-F238E27FC236}">
                <a16:creationId xmlns:a16="http://schemas.microsoft.com/office/drawing/2014/main" id="{1ED1E800-17CC-1F4A-550C-19696CCE3598}"/>
              </a:ext>
            </a:extLst>
          </p:cNvPr>
          <p:cNvSpPr txBox="1"/>
          <p:nvPr/>
        </p:nvSpPr>
        <p:spPr>
          <a:xfrm>
            <a:off x="218768" y="886473"/>
            <a:ext cx="4479111"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Ingredients a and g and very strong correlated</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Moderate correlation also exists between a and e</a:t>
            </a:r>
            <a:endParaRPr lang="en-US" sz="1600" dirty="0"/>
          </a:p>
        </p:txBody>
      </p:sp>
    </p:spTree>
    <p:extLst>
      <p:ext uri="{BB962C8B-B14F-4D97-AF65-F5344CB8AC3E}">
        <p14:creationId xmlns:p14="http://schemas.microsoft.com/office/powerpoint/2010/main" val="239319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D51596-2506-4549-B061-0A87283369B7}"/>
              </a:ext>
            </a:extLst>
          </p:cNvPr>
          <p:cNvCxnSpPr>
            <a:cxnSpLocks/>
          </p:cNvCxnSpPr>
          <p:nvPr/>
        </p:nvCxnSpPr>
        <p:spPr>
          <a:xfrm>
            <a:off x="0" y="688063"/>
            <a:ext cx="12192000"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77E88D56-C317-3F44-B320-3023F9FBEC7F}"/>
              </a:ext>
            </a:extLst>
          </p:cNvPr>
          <p:cNvCxnSpPr>
            <a:cxnSpLocks/>
          </p:cNvCxnSpPr>
          <p:nvPr/>
        </p:nvCxnSpPr>
        <p:spPr>
          <a:xfrm>
            <a:off x="7552" y="688063"/>
            <a:ext cx="0" cy="6169937"/>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B94C9AD8-7B8C-AC40-A0C6-C2B8D8099887}"/>
              </a:ext>
            </a:extLst>
          </p:cNvPr>
          <p:cNvSpPr txBox="1"/>
          <p:nvPr/>
        </p:nvSpPr>
        <p:spPr>
          <a:xfrm>
            <a:off x="51317" y="103288"/>
            <a:ext cx="2134687" cy="584775"/>
          </a:xfrm>
          <a:prstGeom prst="rect">
            <a:avLst/>
          </a:prstGeom>
          <a:noFill/>
        </p:spPr>
        <p:txBody>
          <a:bodyPr wrap="none" rtlCol="0">
            <a:spAutoFit/>
          </a:bodyPr>
          <a:lstStyle/>
          <a:p>
            <a:r>
              <a:rPr lang="en-US" sz="3200" dirty="0"/>
              <a:t>PCA Results</a:t>
            </a:r>
          </a:p>
        </p:txBody>
      </p:sp>
      <p:pic>
        <p:nvPicPr>
          <p:cNvPr id="2" name="Picture 1">
            <a:extLst>
              <a:ext uri="{FF2B5EF4-FFF2-40B4-BE49-F238E27FC236}">
                <a16:creationId xmlns:a16="http://schemas.microsoft.com/office/drawing/2014/main" id="{A6BF48BF-2787-8A4A-61DD-A49F6417CDB6}"/>
              </a:ext>
            </a:extLst>
          </p:cNvPr>
          <p:cNvPicPr>
            <a:picLocks noChangeAspect="1"/>
          </p:cNvPicPr>
          <p:nvPr/>
        </p:nvPicPr>
        <p:blipFill>
          <a:blip r:embed="rId3"/>
          <a:stretch>
            <a:fillRect/>
          </a:stretch>
        </p:blipFill>
        <p:spPr>
          <a:xfrm>
            <a:off x="410702" y="1215131"/>
            <a:ext cx="4279009" cy="3076643"/>
          </a:xfrm>
          <a:prstGeom prst="rect">
            <a:avLst/>
          </a:prstGeom>
        </p:spPr>
      </p:pic>
      <p:pic>
        <p:nvPicPr>
          <p:cNvPr id="3" name="Picture 2">
            <a:extLst>
              <a:ext uri="{FF2B5EF4-FFF2-40B4-BE49-F238E27FC236}">
                <a16:creationId xmlns:a16="http://schemas.microsoft.com/office/drawing/2014/main" id="{D6F0E035-F3FE-B305-E4E5-A0AD6D208235}"/>
              </a:ext>
            </a:extLst>
          </p:cNvPr>
          <p:cNvPicPr>
            <a:picLocks noChangeAspect="1"/>
          </p:cNvPicPr>
          <p:nvPr/>
        </p:nvPicPr>
        <p:blipFill>
          <a:blip r:embed="rId4"/>
          <a:stretch>
            <a:fillRect/>
          </a:stretch>
        </p:blipFill>
        <p:spPr>
          <a:xfrm>
            <a:off x="4439259" y="1360420"/>
            <a:ext cx="3706943" cy="2821213"/>
          </a:xfrm>
          <a:prstGeom prst="rect">
            <a:avLst/>
          </a:prstGeom>
        </p:spPr>
      </p:pic>
      <p:pic>
        <p:nvPicPr>
          <p:cNvPr id="4" name="Picture 3">
            <a:extLst>
              <a:ext uri="{FF2B5EF4-FFF2-40B4-BE49-F238E27FC236}">
                <a16:creationId xmlns:a16="http://schemas.microsoft.com/office/drawing/2014/main" id="{2E2C0308-452F-2D72-4434-ECD8463BE6AC}"/>
              </a:ext>
            </a:extLst>
          </p:cNvPr>
          <p:cNvPicPr>
            <a:picLocks noChangeAspect="1"/>
          </p:cNvPicPr>
          <p:nvPr/>
        </p:nvPicPr>
        <p:blipFill>
          <a:blip r:embed="rId5"/>
          <a:stretch>
            <a:fillRect/>
          </a:stretch>
        </p:blipFill>
        <p:spPr>
          <a:xfrm>
            <a:off x="8176614" y="1272839"/>
            <a:ext cx="3831267" cy="2908800"/>
          </a:xfrm>
          <a:prstGeom prst="rect">
            <a:avLst/>
          </a:prstGeom>
        </p:spPr>
      </p:pic>
      <p:sp>
        <p:nvSpPr>
          <p:cNvPr id="6" name="TextBox 5">
            <a:extLst>
              <a:ext uri="{FF2B5EF4-FFF2-40B4-BE49-F238E27FC236}">
                <a16:creationId xmlns:a16="http://schemas.microsoft.com/office/drawing/2014/main" id="{C1AD2D1A-9F46-C084-53D2-89B8499E623C}"/>
              </a:ext>
            </a:extLst>
          </p:cNvPr>
          <p:cNvSpPr txBox="1"/>
          <p:nvPr/>
        </p:nvSpPr>
        <p:spPr>
          <a:xfrm>
            <a:off x="4788699" y="876136"/>
            <a:ext cx="3387915" cy="338554"/>
          </a:xfrm>
          <a:prstGeom prst="rect">
            <a:avLst/>
          </a:prstGeom>
          <a:noFill/>
        </p:spPr>
        <p:txBody>
          <a:bodyPr wrap="none" rtlCol="0">
            <a:spAutoFit/>
          </a:bodyPr>
          <a:lstStyle/>
          <a:p>
            <a:r>
              <a:rPr lang="en-US" sz="1600" dirty="0"/>
              <a:t>Distribution of 4 principal components</a:t>
            </a:r>
          </a:p>
        </p:txBody>
      </p:sp>
      <p:sp>
        <p:nvSpPr>
          <p:cNvPr id="7" name="TextBox 6">
            <a:extLst>
              <a:ext uri="{FF2B5EF4-FFF2-40B4-BE49-F238E27FC236}">
                <a16:creationId xmlns:a16="http://schemas.microsoft.com/office/drawing/2014/main" id="{05264240-88C7-6AE2-B976-F1FA2936D911}"/>
              </a:ext>
            </a:extLst>
          </p:cNvPr>
          <p:cNvSpPr txBox="1"/>
          <p:nvPr/>
        </p:nvSpPr>
        <p:spPr>
          <a:xfrm>
            <a:off x="8908525" y="882117"/>
            <a:ext cx="2367443" cy="338554"/>
          </a:xfrm>
          <a:prstGeom prst="rect">
            <a:avLst/>
          </a:prstGeom>
          <a:noFill/>
        </p:spPr>
        <p:txBody>
          <a:bodyPr wrap="none" rtlCol="0">
            <a:spAutoFit/>
          </a:bodyPr>
          <a:lstStyle/>
          <a:p>
            <a:r>
              <a:rPr lang="en-US" sz="1600" dirty="0"/>
              <a:t>Distribution of ingredients</a:t>
            </a:r>
          </a:p>
        </p:txBody>
      </p:sp>
      <p:sp>
        <p:nvSpPr>
          <p:cNvPr id="8" name="TextBox 7">
            <a:extLst>
              <a:ext uri="{FF2B5EF4-FFF2-40B4-BE49-F238E27FC236}">
                <a16:creationId xmlns:a16="http://schemas.microsoft.com/office/drawing/2014/main" id="{D8528573-3F9C-1A01-22B9-4B36CC72F8F1}"/>
              </a:ext>
            </a:extLst>
          </p:cNvPr>
          <p:cNvSpPr txBox="1"/>
          <p:nvPr/>
        </p:nvSpPr>
        <p:spPr>
          <a:xfrm>
            <a:off x="2017592" y="876136"/>
            <a:ext cx="1065228" cy="338554"/>
          </a:xfrm>
          <a:prstGeom prst="rect">
            <a:avLst/>
          </a:prstGeom>
          <a:noFill/>
        </p:spPr>
        <p:txBody>
          <a:bodyPr wrap="none" rtlCol="0">
            <a:spAutoFit/>
          </a:bodyPr>
          <a:lstStyle/>
          <a:p>
            <a:r>
              <a:rPr lang="en-US" sz="1600" dirty="0"/>
              <a:t>Scree plot </a:t>
            </a:r>
          </a:p>
        </p:txBody>
      </p:sp>
      <p:cxnSp>
        <p:nvCxnSpPr>
          <p:cNvPr id="13" name="Straight Connector 12">
            <a:extLst>
              <a:ext uri="{FF2B5EF4-FFF2-40B4-BE49-F238E27FC236}">
                <a16:creationId xmlns:a16="http://schemas.microsoft.com/office/drawing/2014/main" id="{F6DC568B-8128-6B29-EA1E-2A228942799C}"/>
              </a:ext>
            </a:extLst>
          </p:cNvPr>
          <p:cNvCxnSpPr>
            <a:cxnSpLocks/>
          </p:cNvCxnSpPr>
          <p:nvPr/>
        </p:nvCxnSpPr>
        <p:spPr>
          <a:xfrm flipH="1">
            <a:off x="997516" y="1519085"/>
            <a:ext cx="0" cy="2492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3FE629-7F09-BFAD-E9B1-E240C9D042F9}"/>
              </a:ext>
            </a:extLst>
          </p:cNvPr>
          <p:cNvCxnSpPr>
            <a:cxnSpLocks/>
          </p:cNvCxnSpPr>
          <p:nvPr/>
        </p:nvCxnSpPr>
        <p:spPr>
          <a:xfrm flipH="1">
            <a:off x="1385890" y="2563760"/>
            <a:ext cx="0" cy="14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B4D9A5-08F4-6078-340F-284AA04C66A9}"/>
              </a:ext>
            </a:extLst>
          </p:cNvPr>
          <p:cNvCxnSpPr>
            <a:cxnSpLocks/>
          </p:cNvCxnSpPr>
          <p:nvPr/>
        </p:nvCxnSpPr>
        <p:spPr>
          <a:xfrm flipH="1">
            <a:off x="1789013" y="3313256"/>
            <a:ext cx="0" cy="68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0B19E72-F312-100F-917B-C5F1FC4969C8}"/>
              </a:ext>
            </a:extLst>
          </p:cNvPr>
          <p:cNvCxnSpPr>
            <a:cxnSpLocks/>
          </p:cNvCxnSpPr>
          <p:nvPr/>
        </p:nvCxnSpPr>
        <p:spPr>
          <a:xfrm flipH="1">
            <a:off x="2186004" y="3429000"/>
            <a:ext cx="0" cy="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DD12365-7293-DF28-F03B-97BAB9BD9669}"/>
              </a:ext>
            </a:extLst>
          </p:cNvPr>
          <p:cNvCxnSpPr>
            <a:cxnSpLocks/>
          </p:cNvCxnSpPr>
          <p:nvPr/>
        </p:nvCxnSpPr>
        <p:spPr>
          <a:xfrm>
            <a:off x="950248" y="4321271"/>
            <a:ext cx="123575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0014DB2-B702-8C67-B932-14BA17BC5A2D}"/>
              </a:ext>
            </a:extLst>
          </p:cNvPr>
          <p:cNvSpPr txBox="1"/>
          <p:nvPr/>
        </p:nvSpPr>
        <p:spPr>
          <a:xfrm>
            <a:off x="689150" y="4495675"/>
            <a:ext cx="2199726" cy="584775"/>
          </a:xfrm>
          <a:prstGeom prst="rect">
            <a:avLst/>
          </a:prstGeom>
          <a:noFill/>
        </p:spPr>
        <p:txBody>
          <a:bodyPr wrap="square" rtlCol="0">
            <a:spAutoFit/>
          </a:bodyPr>
          <a:lstStyle/>
          <a:p>
            <a:r>
              <a:rPr lang="en-US" sz="1600" dirty="0"/>
              <a:t>First 4 PCs explain 93% of the variance</a:t>
            </a:r>
          </a:p>
        </p:txBody>
      </p:sp>
      <p:sp>
        <p:nvSpPr>
          <p:cNvPr id="25" name="TextBox 24">
            <a:extLst>
              <a:ext uri="{FF2B5EF4-FFF2-40B4-BE49-F238E27FC236}">
                <a16:creationId xmlns:a16="http://schemas.microsoft.com/office/drawing/2014/main" id="{FF0F4686-3286-AAB6-C513-5E0FB2C735D2}"/>
              </a:ext>
            </a:extLst>
          </p:cNvPr>
          <p:cNvSpPr txBox="1"/>
          <p:nvPr/>
        </p:nvSpPr>
        <p:spPr>
          <a:xfrm>
            <a:off x="2150908" y="1962460"/>
            <a:ext cx="2199726" cy="830997"/>
          </a:xfrm>
          <a:prstGeom prst="rect">
            <a:avLst/>
          </a:prstGeom>
          <a:noFill/>
        </p:spPr>
        <p:txBody>
          <a:bodyPr wrap="square" rtlCol="0">
            <a:spAutoFit/>
          </a:bodyPr>
          <a:lstStyle/>
          <a:p>
            <a:r>
              <a:rPr lang="en-US" sz="1600" dirty="0"/>
              <a:t>To smoothen the curve, k-fold sampling can be done</a:t>
            </a:r>
          </a:p>
        </p:txBody>
      </p:sp>
      <p:cxnSp>
        <p:nvCxnSpPr>
          <p:cNvPr id="27" name="Straight Arrow Connector 26">
            <a:extLst>
              <a:ext uri="{FF2B5EF4-FFF2-40B4-BE49-F238E27FC236}">
                <a16:creationId xmlns:a16="http://schemas.microsoft.com/office/drawing/2014/main" id="{CC7623D1-C51C-2A86-D484-41C839C9C16C}"/>
              </a:ext>
            </a:extLst>
          </p:cNvPr>
          <p:cNvCxnSpPr>
            <a:cxnSpLocks/>
          </p:cNvCxnSpPr>
          <p:nvPr/>
        </p:nvCxnSpPr>
        <p:spPr>
          <a:xfrm flipV="1">
            <a:off x="2217399" y="2940978"/>
            <a:ext cx="368710" cy="372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326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3574</TotalTime>
  <Words>1979</Words>
  <Application>Microsoft Macintosh PowerPoint</Application>
  <PresentationFormat>Widescreen</PresentationFormat>
  <Paragraphs>303</Paragraphs>
  <Slides>24</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Helvetica</vt:lpstr>
      <vt:lpstr>Times New Roman</vt:lpstr>
      <vt:lpstr>Trebuchet MS</vt:lpstr>
      <vt:lpstr>Office Theme</vt:lpstr>
      <vt:lpstr>Assignment Submission: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Sample1</dc:title>
  <dc:creator>KHAN, Ahfaaz Mehboob</dc:creator>
  <cp:lastModifiedBy>Ahfaaz Mehboob Khan</cp:lastModifiedBy>
  <cp:revision>42</cp:revision>
  <dcterms:created xsi:type="dcterms:W3CDTF">2019-10-02T03:05:14Z</dcterms:created>
  <dcterms:modified xsi:type="dcterms:W3CDTF">2023-06-25T09:49:00Z</dcterms:modified>
</cp:coreProperties>
</file>